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317" r:id="rId3"/>
    <p:sldId id="258" r:id="rId4"/>
    <p:sldId id="256" r:id="rId5"/>
    <p:sldId id="322" r:id="rId6"/>
    <p:sldId id="325" r:id="rId7"/>
    <p:sldId id="331" r:id="rId8"/>
    <p:sldId id="332" r:id="rId9"/>
    <p:sldId id="333" r:id="rId10"/>
    <p:sldId id="337" r:id="rId11"/>
    <p:sldId id="294" r:id="rId12"/>
    <p:sldId id="293" r:id="rId13"/>
    <p:sldId id="338" r:id="rId14"/>
    <p:sldId id="336" r:id="rId15"/>
    <p:sldId id="298" r:id="rId16"/>
    <p:sldId id="328" r:id="rId17"/>
    <p:sldId id="306" r:id="rId18"/>
    <p:sldId id="339" r:id="rId19"/>
    <p:sldId id="309" r:id="rId20"/>
    <p:sldId id="342" r:id="rId21"/>
    <p:sldId id="340" r:id="rId22"/>
    <p:sldId id="341" r:id="rId23"/>
    <p:sldId id="319" r:id="rId24"/>
    <p:sldId id="301" r:id="rId25"/>
    <p:sldId id="260" r:id="rId26"/>
    <p:sldId id="302" r:id="rId27"/>
    <p:sldId id="343" r:id="rId28"/>
    <p:sldId id="305" r:id="rId29"/>
    <p:sldId id="299" r:id="rId30"/>
    <p:sldId id="348" r:id="rId31"/>
    <p:sldId id="344" r:id="rId32"/>
    <p:sldId id="271" r:id="rId33"/>
    <p:sldId id="275" r:id="rId34"/>
    <p:sldId id="311" r:id="rId35"/>
    <p:sldId id="323" r:id="rId36"/>
    <p:sldId id="327" r:id="rId37"/>
    <p:sldId id="26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DAEF"/>
    <a:srgbClr val="B7BFC3"/>
    <a:srgbClr val="F5DC1F"/>
    <a:srgbClr val="35948E"/>
    <a:srgbClr val="188193"/>
    <a:srgbClr val="075773"/>
    <a:srgbClr val="8E0000"/>
    <a:srgbClr val="AC0000"/>
    <a:srgbClr val="C53939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02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47E8A-ECE1-4050-A808-03E5CA6A79A1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B73028-21DC-4DAB-8349-1D3C2E19DD5F}">
      <dgm:prSet phldrT="[Text]" custT="1"/>
      <dgm:spPr>
        <a:solidFill>
          <a:srgbClr val="35948E"/>
        </a:solidFill>
      </dgm:spPr>
      <dgm:t>
        <a:bodyPr/>
        <a:lstStyle/>
        <a:p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Pulsar </a:t>
          </a:r>
          <a:r>
            <a:rPr lang="en-GB" sz="1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Chem</a:t>
          </a:r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Pvt. Ltd. </a:t>
          </a:r>
          <a:endParaRPr lang="en-US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2115C40-3F69-4C64-A8C2-1C8F5D7294DA}" type="parTrans" cxnId="{75EE38B9-4CD5-4674-82D7-7B70F3926D57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8D5079F-48FE-4546-8F26-3D67E6F1BAFE}" type="sibTrans" cxnId="{75EE38B9-4CD5-4674-82D7-7B70F3926D57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CD1BE146-BE33-44EA-AB46-E8A6257B8F69}">
      <dgm:prSet phldrT="[Text]" custT="1"/>
      <dgm:spPr/>
      <dgm:t>
        <a:bodyPr/>
        <a:lstStyle/>
        <a:p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Focus Combine Marketing Pvt.. Ltd.</a:t>
          </a:r>
          <a:endParaRPr lang="en-US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B1C2DAE-C6FC-4315-B39B-953704D36B69}" type="parTrans" cxnId="{6A1AD92B-E549-4D7C-86FA-8C5DD9557618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F1D8E058-E101-4135-B687-CBAFEAD71953}" type="sibTrans" cxnId="{6A1AD92B-E549-4D7C-86FA-8C5DD9557618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965BD0B9-360C-4367-90D9-066023BA35FC}">
      <dgm:prSet phldrT="[Text]" custT="1"/>
      <dgm:spPr/>
      <dgm:t>
        <a:bodyPr/>
        <a:lstStyle/>
        <a:p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Organic Harvest</a:t>
          </a:r>
          <a:endParaRPr lang="en-US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1A4275-04E5-4B98-8A61-DAA178D9E068}" type="parTrans" cxnId="{12A823A2-5515-429D-9AEB-49369436D7B3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5F4468A0-6961-49E4-A976-7D3ED4A3189D}" type="sibTrans" cxnId="{12A823A2-5515-429D-9AEB-49369436D7B3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62A0362-2C27-4216-851A-B2919201D1DE}">
      <dgm:prSet phldrT="[Text]" custT="1"/>
      <dgm:spPr/>
      <dgm:t>
        <a:bodyPr/>
        <a:lstStyle/>
        <a:p>
          <a:r>
            <a:rPr lang="en-GB" sz="1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Syscom</a:t>
          </a:r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Edutech</a:t>
          </a:r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Pvt. Ltd.</a:t>
          </a:r>
          <a:endParaRPr lang="en-US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14B7BCF-0B92-4CE7-92A6-974F05261AE0}" type="parTrans" cxnId="{DB4C4C8F-7C7A-493F-BBC3-311754DD9A79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D99AC811-9822-4855-A9A1-6834F28F9083}" type="sibTrans" cxnId="{DB4C4C8F-7C7A-493F-BBC3-311754DD9A79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E8034836-51F4-4D33-9420-3152352A4707}">
      <dgm:prSet phldrT="[Text]" custT="1"/>
      <dgm:spPr/>
      <dgm:t>
        <a:bodyPr/>
        <a:lstStyle/>
        <a:p>
          <a:r>
            <a:rPr lang="en-GB" sz="1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Syscom</a:t>
          </a:r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Softech</a:t>
          </a:r>
          <a:r>
            <a:rPr lang="en-GB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Pvt. Ltd. </a:t>
          </a:r>
          <a:endParaRPr lang="en-US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F212DF1-0D65-409C-9E67-2BDFAEFB74E1}" type="parTrans" cxnId="{E441EE41-3D84-494E-9DA7-DF5B2E0B6DB2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3A95E5D-0E83-4A29-850D-D687F95DF1A9}" type="sibTrans" cxnId="{E441EE41-3D84-494E-9DA7-DF5B2E0B6DB2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7B0EE25E-4E0D-4EF8-A906-8574773B597B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IT Services provider since 2000.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E8FFF535-D64A-445E-B2E0-5FFD3DF99793}" type="sibTrans" cxnId="{7A01BF3F-DACE-47C9-961C-826D5D397D6C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4251345-465D-49C2-8B9E-C429858A7CEF}" type="parTrans" cxnId="{7A01BF3F-DACE-47C9-961C-826D5D397D6C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2E62E017-94AA-4FFE-BCA0-6C3CA34BDF54}">
      <dgm:prSet phldrT="[Text]" custT="1"/>
      <dgm:spPr/>
      <dgm:t>
        <a:bodyPr/>
        <a:lstStyle/>
        <a:p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EFEDE9F7-AA56-4FF6-AFA4-C9F78832114D}" type="sibTrans" cxnId="{174B1D7F-F3C9-4002-BD31-B0F52E964C97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13AEE4AA-1494-418F-BB99-3812D325CB8B}" type="parTrans" cxnId="{174B1D7F-F3C9-4002-BD31-B0F52E964C97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7AA3E1C4-9D81-4D53-B844-7B09F2E3B97B}">
      <dgm:prSet phldrT="[Text]" custT="1"/>
      <dgm:spPr/>
      <dgm:t>
        <a:bodyPr/>
        <a:lstStyle/>
        <a:p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F84F8516-A4A7-4580-8957-EAE5A45738DD}" type="sibTrans" cxnId="{45F32D16-BD21-44AE-AA1E-2F24B0122A75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E8D33B0E-273E-4718-B10D-75BD8B48E99B}" type="parTrans" cxnId="{45F32D16-BD21-44AE-AA1E-2F24B0122A75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E7CA30A4-0318-4A48-84E2-28C167B92B31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First Indian company to be empanelled with US Government in the sphere of online education since 2008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9F006FA2-C8C8-4FEF-ABB4-4D9C14E4B530}" type="sibTrans" cxnId="{B445B0E9-38B0-4B25-BF15-16E6D0B46F9D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E6CBFDBF-9C59-4887-AF87-E58ACEAEB6D8}" type="parTrans" cxnId="{B445B0E9-38B0-4B25-BF15-16E6D0B46F9D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C818B51B-AD2B-4E48-A7B7-C5726F80980E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Producing 100% cosmetic range since 2012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9CF1869C-BB28-4C33-AAD5-0E11FD55FD6F}" type="sibTrans" cxnId="{7AE023BD-608B-46B9-AFB6-AE8DCEACB31E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C51281F6-61DA-4440-9C94-ECB7DF754501}" type="parTrans" cxnId="{7AE023BD-608B-46B9-AFB6-AE8DCEACB31E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8CABB7D8-0D83-4F9F-9E85-7463E190BD1B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Supplier of high end latest Hardware such as LED projectors, </a:t>
          </a:r>
          <a:r>
            <a:rPr lang="en-GB" sz="1500" dirty="0" err="1">
              <a:latin typeface="Arial" pitchFamily="34" charset="0"/>
              <a:cs typeface="Arial" pitchFamily="34" charset="0"/>
            </a:rPr>
            <a:t>wifi</a:t>
          </a:r>
          <a:r>
            <a:rPr lang="en-GB" sz="1500" dirty="0">
              <a:latin typeface="Arial" pitchFamily="34" charset="0"/>
              <a:cs typeface="Arial" pitchFamily="34" charset="0"/>
            </a:rPr>
            <a:t> keyboards, tablets, etc since  2000.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1310ED6F-9CA5-4BB2-A512-31139599386F}" type="sibTrans" cxnId="{45BCAE2A-A5D8-45CB-BE3E-9CC9EFA4CF5A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F17C8E0C-9C1E-49A2-AFCC-1E53821FA544}" type="parTrans" cxnId="{45BCAE2A-A5D8-45CB-BE3E-9CC9EFA4CF5A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8348ACF9-A89E-41F9-9B77-D8D4B030F081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First &amp; only Company to produce  Fluorescent Powder since 1982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8521246C-2465-4B8B-86D4-49D995597623}" type="sibTrans" cxnId="{90BD9285-8F9B-4C60-A9E9-01406459F6E6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A197E8CD-2E4D-4C3B-B89B-BDC1C856F780}" type="parTrans" cxnId="{90BD9285-8F9B-4C60-A9E9-01406459F6E6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7D34397-03A2-4AD9-B305-A3C3E00774B7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Capacity building for Government sponsored programs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ABF3417C-BB82-47F3-836F-698F1981FF85}" type="parTrans" cxnId="{E698543E-EBD1-4732-B94C-A2A3CD979906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8FD5DE37-35C3-4D73-8ADA-6AAE9E4F1FCE}" type="sibTrans" cxnId="{E698543E-EBD1-4732-B94C-A2A3CD979906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DCAC303D-AC49-4FCE-987B-487D4E479984}">
      <dgm:prSet phldrT="[Text]" custT="1"/>
      <dgm:spPr/>
      <dgm:t>
        <a:bodyPr/>
        <a:lstStyle/>
        <a:p>
          <a:r>
            <a:rPr lang="en-GB" sz="1500" dirty="0">
              <a:latin typeface="Arial" pitchFamily="34" charset="0"/>
              <a:cs typeface="Arial" pitchFamily="34" charset="0"/>
            </a:rPr>
            <a:t>Project evaluation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F76E9F1C-8D78-44C3-8DA4-75EB10BA9D31}" type="parTrans" cxnId="{88282869-B7F7-407F-8236-AEF8661D05F8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47C5B32B-9C32-42BF-9EEF-97CB6381C7BC}" type="sibTrans" cxnId="{88282869-B7F7-407F-8236-AEF8661D05F8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984B39D1-EE27-4549-82E4-24A1EAEA0A81}">
      <dgm:prSet phldrT="[Text]" custT="1"/>
      <dgm:spPr/>
      <dgm:t>
        <a:bodyPr/>
        <a:lstStyle/>
        <a:p>
          <a:r>
            <a:rPr lang="en-GB" sz="1500" b="0" i="0" dirty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Good</a:t>
          </a:r>
          <a:r>
            <a:rPr lang="en-GB" sz="1500" b="0" i="0" baseline="0" dirty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n-GB" sz="1500" b="0" i="0" baseline="0" dirty="0" err="1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Glamm</a:t>
          </a:r>
          <a:r>
            <a:rPr lang="en-GB" sz="1500" b="0" i="0" baseline="0" dirty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 acquired a majority stake in Organic Harvest in all cash deal in January 2022</a:t>
          </a:r>
          <a:endParaRPr lang="en-US" sz="1500" dirty="0">
            <a:latin typeface="Arial" pitchFamily="34" charset="0"/>
            <a:cs typeface="Arial" pitchFamily="34" charset="0"/>
          </a:endParaRPr>
        </a:p>
      </dgm:t>
    </dgm:pt>
    <dgm:pt modelId="{48BA90F5-97A5-476B-BE05-FF72F47B75AC}" type="parTrans" cxnId="{56393EFD-0850-4EAC-B210-DDFA89FC0604}">
      <dgm:prSet/>
      <dgm:spPr/>
      <dgm:t>
        <a:bodyPr/>
        <a:lstStyle/>
        <a:p>
          <a:endParaRPr lang="en-US"/>
        </a:p>
      </dgm:t>
    </dgm:pt>
    <dgm:pt modelId="{1A01E1C1-E7C0-4EC3-B46B-FE720977BBE2}" type="sibTrans" cxnId="{56393EFD-0850-4EAC-B210-DDFA89FC0604}">
      <dgm:prSet/>
      <dgm:spPr/>
      <dgm:t>
        <a:bodyPr/>
        <a:lstStyle/>
        <a:p>
          <a:endParaRPr lang="en-US"/>
        </a:p>
      </dgm:t>
    </dgm:pt>
    <dgm:pt modelId="{D759213B-68F3-4FBF-8B61-34EB73CB137A}" type="pres">
      <dgm:prSet presAssocID="{31547E8A-ECE1-4050-A808-03E5CA6A79A1}" presName="Name0" presStyleCnt="0">
        <dgm:presLayoutVars>
          <dgm:dir/>
          <dgm:animLvl val="lvl"/>
          <dgm:resizeHandles val="exact"/>
        </dgm:presLayoutVars>
      </dgm:prSet>
      <dgm:spPr/>
    </dgm:pt>
    <dgm:pt modelId="{FC3D3AFB-2A82-445F-B740-F53923A998C8}" type="pres">
      <dgm:prSet presAssocID="{31547E8A-ECE1-4050-A808-03E5CA6A79A1}" presName="tSp" presStyleCnt="0"/>
      <dgm:spPr/>
    </dgm:pt>
    <dgm:pt modelId="{B7C7E378-49EC-4074-BC3A-8F3E0C9BD530}" type="pres">
      <dgm:prSet presAssocID="{31547E8A-ECE1-4050-A808-03E5CA6A79A1}" presName="bSp" presStyleCnt="0"/>
      <dgm:spPr/>
    </dgm:pt>
    <dgm:pt modelId="{E6D21CDC-D78F-48A4-BC7C-471E83062DDD}" type="pres">
      <dgm:prSet presAssocID="{31547E8A-ECE1-4050-A808-03E5CA6A79A1}" presName="process" presStyleCnt="0"/>
      <dgm:spPr/>
    </dgm:pt>
    <dgm:pt modelId="{85F6C0B1-4FB1-4DF2-B3C7-BEEF730650F1}" type="pres">
      <dgm:prSet presAssocID="{DBB73028-21DC-4DAB-8349-1D3C2E19DD5F}" presName="composite1" presStyleCnt="0"/>
      <dgm:spPr/>
    </dgm:pt>
    <dgm:pt modelId="{B2E860BE-82F8-4D8E-BD84-8DC49747972B}" type="pres">
      <dgm:prSet presAssocID="{DBB73028-21DC-4DAB-8349-1D3C2E19DD5F}" presName="dummyNode1" presStyleLbl="node1" presStyleIdx="0" presStyleCnt="5"/>
      <dgm:spPr/>
    </dgm:pt>
    <dgm:pt modelId="{F848EBD7-80E2-42F1-BF58-6DE14C913539}" type="pres">
      <dgm:prSet presAssocID="{DBB73028-21DC-4DAB-8349-1D3C2E19DD5F}" presName="childNode1" presStyleLbl="bgAcc1" presStyleIdx="0" presStyleCnt="5" custScaleY="160096" custLinFactNeighborX="722" custLinFactNeighborY="-3500">
        <dgm:presLayoutVars>
          <dgm:bulletEnabled val="1"/>
        </dgm:presLayoutVars>
      </dgm:prSet>
      <dgm:spPr/>
    </dgm:pt>
    <dgm:pt modelId="{167E6647-A635-4549-8CA1-92A638CADDD4}" type="pres">
      <dgm:prSet presAssocID="{DBB73028-21DC-4DAB-8349-1D3C2E19DD5F}" presName="childNode1tx" presStyleLbl="bgAcc1" presStyleIdx="0" presStyleCnt="5">
        <dgm:presLayoutVars>
          <dgm:bulletEnabled val="1"/>
        </dgm:presLayoutVars>
      </dgm:prSet>
      <dgm:spPr/>
    </dgm:pt>
    <dgm:pt modelId="{2F40D930-3B0F-4A54-ACDB-DABDB3FAE8AF}" type="pres">
      <dgm:prSet presAssocID="{DBB73028-21DC-4DAB-8349-1D3C2E19DD5F}" presName="parentNode1" presStyleLbl="node1" presStyleIdx="0" presStyleCnt="5" custLinFactNeighborX="5682" custLinFactNeighborY="81653">
        <dgm:presLayoutVars>
          <dgm:chMax val="1"/>
          <dgm:bulletEnabled val="1"/>
        </dgm:presLayoutVars>
      </dgm:prSet>
      <dgm:spPr/>
    </dgm:pt>
    <dgm:pt modelId="{312BC1ED-FDC6-4EEB-A20B-7B14E4F10C24}" type="pres">
      <dgm:prSet presAssocID="{DBB73028-21DC-4DAB-8349-1D3C2E19DD5F}" presName="connSite1" presStyleCnt="0"/>
      <dgm:spPr/>
    </dgm:pt>
    <dgm:pt modelId="{18F27BE4-770B-49DD-A70D-C26C1A464DA1}" type="pres">
      <dgm:prSet presAssocID="{38D5079F-48FE-4546-8F26-3D67E6F1BAFE}" presName="Name9" presStyleLbl="sibTrans2D1" presStyleIdx="0" presStyleCnt="4" custScaleX="127364" custLinFactNeighborX="6979" custLinFactNeighborY="12091"/>
      <dgm:spPr/>
    </dgm:pt>
    <dgm:pt modelId="{39DEAD2B-1020-49C5-AC5A-ADB22DAFBF41}" type="pres">
      <dgm:prSet presAssocID="{CD1BE146-BE33-44EA-AB46-E8A6257B8F69}" presName="composite2" presStyleCnt="0"/>
      <dgm:spPr/>
    </dgm:pt>
    <dgm:pt modelId="{C23DD15F-ACBB-448D-8752-CFA0DBB47503}" type="pres">
      <dgm:prSet presAssocID="{CD1BE146-BE33-44EA-AB46-E8A6257B8F69}" presName="dummyNode2" presStyleLbl="node1" presStyleIdx="0" presStyleCnt="5"/>
      <dgm:spPr/>
    </dgm:pt>
    <dgm:pt modelId="{A0EF7EE0-4F4B-4D30-8515-C3F5D9F69598}" type="pres">
      <dgm:prSet presAssocID="{CD1BE146-BE33-44EA-AB46-E8A6257B8F69}" presName="childNode2" presStyleLbl="bgAcc1" presStyleIdx="1" presStyleCnt="5" custScaleY="172680">
        <dgm:presLayoutVars>
          <dgm:bulletEnabled val="1"/>
        </dgm:presLayoutVars>
      </dgm:prSet>
      <dgm:spPr/>
    </dgm:pt>
    <dgm:pt modelId="{8C72A346-9B94-483D-9C2A-E7D7CC047A29}" type="pres">
      <dgm:prSet presAssocID="{CD1BE146-BE33-44EA-AB46-E8A6257B8F69}" presName="childNode2tx" presStyleLbl="bgAcc1" presStyleIdx="1" presStyleCnt="5">
        <dgm:presLayoutVars>
          <dgm:bulletEnabled val="1"/>
        </dgm:presLayoutVars>
      </dgm:prSet>
      <dgm:spPr/>
    </dgm:pt>
    <dgm:pt modelId="{48CE9CFE-EE1A-4D98-B7FB-3168DBE9366C}" type="pres">
      <dgm:prSet presAssocID="{CD1BE146-BE33-44EA-AB46-E8A6257B8F69}" presName="parentNode2" presStyleLbl="node1" presStyleIdx="1" presStyleCnt="5" custLinFactNeighborX="4871" custLinFactNeighborY="-85735">
        <dgm:presLayoutVars>
          <dgm:chMax val="0"/>
          <dgm:bulletEnabled val="1"/>
        </dgm:presLayoutVars>
      </dgm:prSet>
      <dgm:spPr/>
    </dgm:pt>
    <dgm:pt modelId="{BB64DC87-5EA0-4DF5-910B-D1B452A7383A}" type="pres">
      <dgm:prSet presAssocID="{CD1BE146-BE33-44EA-AB46-E8A6257B8F69}" presName="connSite2" presStyleCnt="0"/>
      <dgm:spPr/>
    </dgm:pt>
    <dgm:pt modelId="{9A7EB2B7-DDB1-4573-B280-6A3C3AF6A750}" type="pres">
      <dgm:prSet presAssocID="{F1D8E058-E101-4135-B687-CBAFEAD71953}" presName="Name18" presStyleLbl="sibTrans2D1" presStyleIdx="1" presStyleCnt="4" custScaleY="84666" custLinFactNeighborX="1769" custLinFactNeighborY="-9942"/>
      <dgm:spPr/>
    </dgm:pt>
    <dgm:pt modelId="{3F23D42D-BED4-4AA4-81E0-D48B5B76811F}" type="pres">
      <dgm:prSet presAssocID="{965BD0B9-360C-4367-90D9-066023BA35FC}" presName="composite1" presStyleCnt="0"/>
      <dgm:spPr/>
    </dgm:pt>
    <dgm:pt modelId="{6FACFDB7-F110-445E-978E-1BC6F449F251}" type="pres">
      <dgm:prSet presAssocID="{965BD0B9-360C-4367-90D9-066023BA35FC}" presName="dummyNode1" presStyleLbl="node1" presStyleIdx="1" presStyleCnt="5"/>
      <dgm:spPr/>
    </dgm:pt>
    <dgm:pt modelId="{FDA7E191-630D-4ECD-A601-83EFDFBE57D2}" type="pres">
      <dgm:prSet presAssocID="{965BD0B9-360C-4367-90D9-066023BA35FC}" presName="childNode1" presStyleLbl="bgAcc1" presStyleIdx="2" presStyleCnt="5" custScaleY="163953" custLinFactNeighborX="5051" custLinFactNeighborY="-875">
        <dgm:presLayoutVars>
          <dgm:bulletEnabled val="1"/>
        </dgm:presLayoutVars>
      </dgm:prSet>
      <dgm:spPr/>
    </dgm:pt>
    <dgm:pt modelId="{71FD172F-EF8C-44C9-983C-486FD367FEF8}" type="pres">
      <dgm:prSet presAssocID="{965BD0B9-360C-4367-90D9-066023BA35FC}" presName="childNode1tx" presStyleLbl="bgAcc1" presStyleIdx="2" presStyleCnt="5">
        <dgm:presLayoutVars>
          <dgm:bulletEnabled val="1"/>
        </dgm:presLayoutVars>
      </dgm:prSet>
      <dgm:spPr/>
    </dgm:pt>
    <dgm:pt modelId="{41A0930C-FCAD-4632-8293-C5C997F6EA23}" type="pres">
      <dgm:prSet presAssocID="{965BD0B9-360C-4367-90D9-066023BA35FC}" presName="parentNode1" presStyleLbl="node1" presStyleIdx="2" presStyleCnt="5" custLinFactY="20009" custLinFactNeighborX="4296" custLinFactNeighborY="100000">
        <dgm:presLayoutVars>
          <dgm:chMax val="1"/>
          <dgm:bulletEnabled val="1"/>
        </dgm:presLayoutVars>
      </dgm:prSet>
      <dgm:spPr/>
    </dgm:pt>
    <dgm:pt modelId="{5F7074A9-DDA8-4AC2-A1A1-F20306832D04}" type="pres">
      <dgm:prSet presAssocID="{965BD0B9-360C-4367-90D9-066023BA35FC}" presName="connSite1" presStyleCnt="0"/>
      <dgm:spPr/>
    </dgm:pt>
    <dgm:pt modelId="{A0BD7D19-FDB0-40C2-99F1-3A5983181A78}" type="pres">
      <dgm:prSet presAssocID="{5F4468A0-6961-49E4-A976-7D3ED4A3189D}" presName="Name9" presStyleLbl="sibTrans2D1" presStyleIdx="2" presStyleCnt="4" custScaleX="130265" custLinFactNeighborX="9257" custLinFactNeighborY="12187"/>
      <dgm:spPr/>
    </dgm:pt>
    <dgm:pt modelId="{65337A27-6E0B-40A8-AD6F-99C131ECD4C8}" type="pres">
      <dgm:prSet presAssocID="{362A0362-2C27-4216-851A-B2919201D1DE}" presName="composite2" presStyleCnt="0"/>
      <dgm:spPr/>
    </dgm:pt>
    <dgm:pt modelId="{E42D97D3-7C69-4407-9420-FBC690D0122F}" type="pres">
      <dgm:prSet presAssocID="{362A0362-2C27-4216-851A-B2919201D1DE}" presName="dummyNode2" presStyleLbl="node1" presStyleIdx="2" presStyleCnt="5"/>
      <dgm:spPr/>
    </dgm:pt>
    <dgm:pt modelId="{48123AAB-8E3D-4B98-A5B9-B84D2D525719}" type="pres">
      <dgm:prSet presAssocID="{362A0362-2C27-4216-851A-B2919201D1DE}" presName="childNode2" presStyleLbl="bgAcc1" presStyleIdx="3" presStyleCnt="5" custScaleY="174525">
        <dgm:presLayoutVars>
          <dgm:bulletEnabled val="1"/>
        </dgm:presLayoutVars>
      </dgm:prSet>
      <dgm:spPr/>
    </dgm:pt>
    <dgm:pt modelId="{4080013B-58EC-4FDB-8FDC-D65EF3623A06}" type="pres">
      <dgm:prSet presAssocID="{362A0362-2C27-4216-851A-B2919201D1DE}" presName="childNode2tx" presStyleLbl="bgAcc1" presStyleIdx="3" presStyleCnt="5">
        <dgm:presLayoutVars>
          <dgm:bulletEnabled val="1"/>
        </dgm:presLayoutVars>
      </dgm:prSet>
      <dgm:spPr/>
    </dgm:pt>
    <dgm:pt modelId="{D7B51C49-F9E0-4583-BCF3-6D93DDFD679E}" type="pres">
      <dgm:prSet presAssocID="{362A0362-2C27-4216-851A-B2919201D1DE}" presName="parentNode2" presStyleLbl="node1" presStyleIdx="3" presStyleCnt="5" custLinFactNeighborX="-812" custLinFactNeighborY="-85735">
        <dgm:presLayoutVars>
          <dgm:chMax val="0"/>
          <dgm:bulletEnabled val="1"/>
        </dgm:presLayoutVars>
      </dgm:prSet>
      <dgm:spPr/>
    </dgm:pt>
    <dgm:pt modelId="{7E437ECC-DAB4-47E9-BD22-2018FAF6C565}" type="pres">
      <dgm:prSet presAssocID="{362A0362-2C27-4216-851A-B2919201D1DE}" presName="connSite2" presStyleCnt="0"/>
      <dgm:spPr/>
    </dgm:pt>
    <dgm:pt modelId="{5101F179-3B06-4761-98A4-03E98107DB2C}" type="pres">
      <dgm:prSet presAssocID="{D99AC811-9822-4855-A9A1-6834F28F9083}" presName="Name18" presStyleLbl="sibTrans2D1" presStyleIdx="3" presStyleCnt="4" custScaleX="102808" custScaleY="92349" custLinFactNeighborX="-1162" custLinFactNeighborY="-8134"/>
      <dgm:spPr/>
    </dgm:pt>
    <dgm:pt modelId="{1E7FF916-2A9C-449C-9997-89F3AD9CEC46}" type="pres">
      <dgm:prSet presAssocID="{E8034836-51F4-4D33-9420-3152352A4707}" presName="composite1" presStyleCnt="0"/>
      <dgm:spPr/>
    </dgm:pt>
    <dgm:pt modelId="{A9D9A3D8-41F8-40DF-937E-C8655815288D}" type="pres">
      <dgm:prSet presAssocID="{E8034836-51F4-4D33-9420-3152352A4707}" presName="dummyNode1" presStyleLbl="node1" presStyleIdx="3" presStyleCnt="5"/>
      <dgm:spPr/>
    </dgm:pt>
    <dgm:pt modelId="{DB3433FA-DD31-4378-8A58-09B8E3C3FEF3}" type="pres">
      <dgm:prSet presAssocID="{E8034836-51F4-4D33-9420-3152352A4707}" presName="childNode1" presStyleLbl="bgAcc1" presStyleIdx="4" presStyleCnt="5" custScaleY="181906">
        <dgm:presLayoutVars>
          <dgm:bulletEnabled val="1"/>
        </dgm:presLayoutVars>
      </dgm:prSet>
      <dgm:spPr/>
    </dgm:pt>
    <dgm:pt modelId="{2AE4F5BE-5643-4682-8941-3A9BB77BCFD4}" type="pres">
      <dgm:prSet presAssocID="{E8034836-51F4-4D33-9420-3152352A4707}" presName="childNode1tx" presStyleLbl="bgAcc1" presStyleIdx="4" presStyleCnt="5">
        <dgm:presLayoutVars>
          <dgm:bulletEnabled val="1"/>
        </dgm:presLayoutVars>
      </dgm:prSet>
      <dgm:spPr/>
    </dgm:pt>
    <dgm:pt modelId="{59504EAE-D205-42CB-B3DE-A4925AAB17B0}" type="pres">
      <dgm:prSet presAssocID="{E8034836-51F4-4D33-9420-3152352A4707}" presName="parentNode1" presStyleLbl="node1" presStyleIdx="4" presStyleCnt="5" custLinFactY="4107" custLinFactNeighborX="6494" custLinFactNeighborY="100000">
        <dgm:presLayoutVars>
          <dgm:chMax val="1"/>
          <dgm:bulletEnabled val="1"/>
        </dgm:presLayoutVars>
      </dgm:prSet>
      <dgm:spPr/>
    </dgm:pt>
    <dgm:pt modelId="{A9A1A8BF-856F-47AD-B1F3-1F5D4A1F8D5E}" type="pres">
      <dgm:prSet presAssocID="{E8034836-51F4-4D33-9420-3152352A4707}" presName="connSite1" presStyleCnt="0"/>
      <dgm:spPr/>
    </dgm:pt>
  </dgm:ptLst>
  <dgm:cxnLst>
    <dgm:cxn modelId="{AF66D100-58A6-4525-9A72-73E68EF62AC4}" type="presOf" srcId="{37D34397-03A2-4AD9-B305-A3C3E00774B7}" destId="{DB3433FA-DD31-4378-8A58-09B8E3C3FEF3}" srcOrd="0" destOrd="2" presId="urn:microsoft.com/office/officeart/2005/8/layout/hProcess4"/>
    <dgm:cxn modelId="{C7C0E210-E819-4752-8E6C-0882434E8134}" type="presOf" srcId="{F1D8E058-E101-4135-B687-CBAFEAD71953}" destId="{9A7EB2B7-DDB1-4573-B280-6A3C3AF6A750}" srcOrd="0" destOrd="0" presId="urn:microsoft.com/office/officeart/2005/8/layout/hProcess4"/>
    <dgm:cxn modelId="{45F32D16-BD21-44AE-AA1E-2F24B0122A75}" srcId="{362A0362-2C27-4216-851A-B2919201D1DE}" destId="{7AA3E1C4-9D81-4D53-B844-7B09F2E3B97B}" srcOrd="1" destOrd="0" parTransId="{E8D33B0E-273E-4718-B10D-75BD8B48E99B}" sibTransId="{F84F8516-A4A7-4580-8957-EAE5A45738DD}"/>
    <dgm:cxn modelId="{BC888F18-7799-47E7-947C-5BDF334CDAC4}" type="presOf" srcId="{E8034836-51F4-4D33-9420-3152352A4707}" destId="{59504EAE-D205-42CB-B3DE-A4925AAB17B0}" srcOrd="0" destOrd="0" presId="urn:microsoft.com/office/officeart/2005/8/layout/hProcess4"/>
    <dgm:cxn modelId="{78BB5A29-EFEC-4659-88EB-35882E8DDF8F}" type="presOf" srcId="{2E62E017-94AA-4FFE-BCA0-6C3CA34BDF54}" destId="{2AE4F5BE-5643-4682-8941-3A9BB77BCFD4}" srcOrd="1" destOrd="0" presId="urn:microsoft.com/office/officeart/2005/8/layout/hProcess4"/>
    <dgm:cxn modelId="{45BCAE2A-A5D8-45CB-BE3E-9CC9EFA4CF5A}" srcId="{CD1BE146-BE33-44EA-AB46-E8A6257B8F69}" destId="{8CABB7D8-0D83-4F9F-9E85-7463E190BD1B}" srcOrd="0" destOrd="0" parTransId="{F17C8E0C-9C1E-49A2-AFCC-1E53821FA544}" sibTransId="{1310ED6F-9CA5-4BB2-A512-31139599386F}"/>
    <dgm:cxn modelId="{6A1AD92B-E549-4D7C-86FA-8C5DD9557618}" srcId="{31547E8A-ECE1-4050-A808-03E5CA6A79A1}" destId="{CD1BE146-BE33-44EA-AB46-E8A6257B8F69}" srcOrd="1" destOrd="0" parTransId="{8B1C2DAE-C6FC-4315-B39B-953704D36B69}" sibTransId="{F1D8E058-E101-4135-B687-CBAFEAD71953}"/>
    <dgm:cxn modelId="{1E80E22F-1C3B-498B-A6F2-9D4CF7588F83}" type="presOf" srcId="{31547E8A-ECE1-4050-A808-03E5CA6A79A1}" destId="{D759213B-68F3-4FBF-8B61-34EB73CB137A}" srcOrd="0" destOrd="0" presId="urn:microsoft.com/office/officeart/2005/8/layout/hProcess4"/>
    <dgm:cxn modelId="{7E63DD35-4EA4-4750-87E9-72976D7B5862}" type="presOf" srcId="{7B0EE25E-4E0D-4EF8-A906-8574773B597B}" destId="{DB3433FA-DD31-4378-8A58-09B8E3C3FEF3}" srcOrd="0" destOrd="1" presId="urn:microsoft.com/office/officeart/2005/8/layout/hProcess4"/>
    <dgm:cxn modelId="{188EFA37-B83D-457F-91B9-3FBBF43A3223}" type="presOf" srcId="{38D5079F-48FE-4546-8F26-3D67E6F1BAFE}" destId="{18F27BE4-770B-49DD-A70D-C26C1A464DA1}" srcOrd="0" destOrd="0" presId="urn:microsoft.com/office/officeart/2005/8/layout/hProcess4"/>
    <dgm:cxn modelId="{7301C43A-654A-4680-90D8-B61383A3CF2C}" type="presOf" srcId="{984B39D1-EE27-4549-82E4-24A1EAEA0A81}" destId="{71FD172F-EF8C-44C9-983C-486FD367FEF8}" srcOrd="1" destOrd="1" presId="urn:microsoft.com/office/officeart/2005/8/layout/hProcess4"/>
    <dgm:cxn modelId="{E698543E-EBD1-4732-B94C-A2A3CD979906}" srcId="{E8034836-51F4-4D33-9420-3152352A4707}" destId="{37D34397-03A2-4AD9-B305-A3C3E00774B7}" srcOrd="2" destOrd="0" parTransId="{ABF3417C-BB82-47F3-836F-698F1981FF85}" sibTransId="{8FD5DE37-35C3-4D73-8ADA-6AAE9E4F1FCE}"/>
    <dgm:cxn modelId="{52BA7A3E-2F87-47DE-8508-EA5FDD667245}" type="presOf" srcId="{984B39D1-EE27-4549-82E4-24A1EAEA0A81}" destId="{FDA7E191-630D-4ECD-A601-83EFDFBE57D2}" srcOrd="0" destOrd="1" presId="urn:microsoft.com/office/officeart/2005/8/layout/hProcess4"/>
    <dgm:cxn modelId="{7A01BF3F-DACE-47C9-961C-826D5D397D6C}" srcId="{E8034836-51F4-4D33-9420-3152352A4707}" destId="{7B0EE25E-4E0D-4EF8-A906-8574773B597B}" srcOrd="1" destOrd="0" parTransId="{34251345-465D-49C2-8B9E-C429858A7CEF}" sibTransId="{E8FFF535-D64A-445E-B2E0-5FFD3DF99793}"/>
    <dgm:cxn modelId="{E441EE41-3D84-494E-9DA7-DF5B2E0B6DB2}" srcId="{31547E8A-ECE1-4050-A808-03E5CA6A79A1}" destId="{E8034836-51F4-4D33-9420-3152352A4707}" srcOrd="4" destOrd="0" parTransId="{3F212DF1-0D65-409C-9E67-2BDFAEFB74E1}" sibTransId="{33A95E5D-0E83-4A29-850D-D687F95DF1A9}"/>
    <dgm:cxn modelId="{6C2D8563-A951-451D-BCA6-18DF2DAF6D63}" type="presOf" srcId="{7AA3E1C4-9D81-4D53-B844-7B09F2E3B97B}" destId="{48123AAB-8E3D-4B98-A5B9-B84D2D525719}" srcOrd="0" destOrd="1" presId="urn:microsoft.com/office/officeart/2005/8/layout/hProcess4"/>
    <dgm:cxn modelId="{3446BC48-C5A6-4F9B-98DE-606D893C0C07}" type="presOf" srcId="{37D34397-03A2-4AD9-B305-A3C3E00774B7}" destId="{2AE4F5BE-5643-4682-8941-3A9BB77BCFD4}" srcOrd="1" destOrd="2" presId="urn:microsoft.com/office/officeart/2005/8/layout/hProcess4"/>
    <dgm:cxn modelId="{88282869-B7F7-407F-8236-AEF8661D05F8}" srcId="{E8034836-51F4-4D33-9420-3152352A4707}" destId="{DCAC303D-AC49-4FCE-987B-487D4E479984}" srcOrd="3" destOrd="0" parTransId="{F76E9F1C-8D78-44C3-8DA4-75EB10BA9D31}" sibTransId="{47C5B32B-9C32-42BF-9EEF-97CB6381C7BC}"/>
    <dgm:cxn modelId="{335ACD4D-892C-415F-A8CA-F863F42D9C2B}" type="presOf" srcId="{7B0EE25E-4E0D-4EF8-A906-8574773B597B}" destId="{2AE4F5BE-5643-4682-8941-3A9BB77BCFD4}" srcOrd="1" destOrd="1" presId="urn:microsoft.com/office/officeart/2005/8/layout/hProcess4"/>
    <dgm:cxn modelId="{37848054-BFD4-4D13-97CB-0BEA07407F48}" type="presOf" srcId="{DCAC303D-AC49-4FCE-987B-487D4E479984}" destId="{DB3433FA-DD31-4378-8A58-09B8E3C3FEF3}" srcOrd="0" destOrd="3" presId="urn:microsoft.com/office/officeart/2005/8/layout/hProcess4"/>
    <dgm:cxn modelId="{2935C455-2F7F-45A9-A7FB-0AB15186E3D6}" type="presOf" srcId="{DBB73028-21DC-4DAB-8349-1D3C2E19DD5F}" destId="{2F40D930-3B0F-4A54-ACDB-DABDB3FAE8AF}" srcOrd="0" destOrd="0" presId="urn:microsoft.com/office/officeart/2005/8/layout/hProcess4"/>
    <dgm:cxn modelId="{F1CE8379-4382-44A2-A296-FA877987B4C9}" type="presOf" srcId="{C818B51B-AD2B-4E48-A7B7-C5726F80980E}" destId="{71FD172F-EF8C-44C9-983C-486FD367FEF8}" srcOrd="1" destOrd="0" presId="urn:microsoft.com/office/officeart/2005/8/layout/hProcess4"/>
    <dgm:cxn modelId="{174B1D7F-F3C9-4002-BD31-B0F52E964C97}" srcId="{E8034836-51F4-4D33-9420-3152352A4707}" destId="{2E62E017-94AA-4FFE-BCA0-6C3CA34BDF54}" srcOrd="0" destOrd="0" parTransId="{13AEE4AA-1494-418F-BB99-3812D325CB8B}" sibTransId="{EFEDE9F7-AA56-4FF6-AFA4-C9F78832114D}"/>
    <dgm:cxn modelId="{11F48882-E1F3-4BB3-91F0-76D0BBA88613}" type="presOf" srcId="{D99AC811-9822-4855-A9A1-6834F28F9083}" destId="{5101F179-3B06-4761-98A4-03E98107DB2C}" srcOrd="0" destOrd="0" presId="urn:microsoft.com/office/officeart/2005/8/layout/hProcess4"/>
    <dgm:cxn modelId="{90BD9285-8F9B-4C60-A9E9-01406459F6E6}" srcId="{DBB73028-21DC-4DAB-8349-1D3C2E19DD5F}" destId="{8348ACF9-A89E-41F9-9B77-D8D4B030F081}" srcOrd="0" destOrd="0" parTransId="{A197E8CD-2E4D-4C3B-B89B-BDC1C856F780}" sibTransId="{8521246C-2465-4B8B-86D4-49D995597623}"/>
    <dgm:cxn modelId="{DB4C4C8F-7C7A-493F-BBC3-311754DD9A79}" srcId="{31547E8A-ECE1-4050-A808-03E5CA6A79A1}" destId="{362A0362-2C27-4216-851A-B2919201D1DE}" srcOrd="3" destOrd="0" parTransId="{F14B7BCF-0B92-4CE7-92A6-974F05261AE0}" sibTransId="{D99AC811-9822-4855-A9A1-6834F28F9083}"/>
    <dgm:cxn modelId="{D5B27B92-E978-4C6B-96A0-ACE270052D1C}" type="presOf" srcId="{8348ACF9-A89E-41F9-9B77-D8D4B030F081}" destId="{F848EBD7-80E2-42F1-BF58-6DE14C913539}" srcOrd="0" destOrd="0" presId="urn:microsoft.com/office/officeart/2005/8/layout/hProcess4"/>
    <dgm:cxn modelId="{E06E5B99-A872-4C40-BDA6-3C65C3A59580}" type="presOf" srcId="{8CABB7D8-0D83-4F9F-9E85-7463E190BD1B}" destId="{A0EF7EE0-4F4B-4D30-8515-C3F5D9F69598}" srcOrd="0" destOrd="0" presId="urn:microsoft.com/office/officeart/2005/8/layout/hProcess4"/>
    <dgm:cxn modelId="{1870329B-4A03-4F02-9311-66B4BC30596F}" type="presOf" srcId="{DCAC303D-AC49-4FCE-987B-487D4E479984}" destId="{2AE4F5BE-5643-4682-8941-3A9BB77BCFD4}" srcOrd="1" destOrd="3" presId="urn:microsoft.com/office/officeart/2005/8/layout/hProcess4"/>
    <dgm:cxn modelId="{12A823A2-5515-429D-9AEB-49369436D7B3}" srcId="{31547E8A-ECE1-4050-A808-03E5CA6A79A1}" destId="{965BD0B9-360C-4367-90D9-066023BA35FC}" srcOrd="2" destOrd="0" parTransId="{D91A4275-04E5-4B98-8A61-DAA178D9E068}" sibTransId="{5F4468A0-6961-49E4-A976-7D3ED4A3189D}"/>
    <dgm:cxn modelId="{BB8C5CAF-0B3F-4846-8095-D20FF219D01F}" type="presOf" srcId="{7AA3E1C4-9D81-4D53-B844-7B09F2E3B97B}" destId="{4080013B-58EC-4FDB-8FDC-D65EF3623A06}" srcOrd="1" destOrd="1" presId="urn:microsoft.com/office/officeart/2005/8/layout/hProcess4"/>
    <dgm:cxn modelId="{2324DCAF-C90D-4051-B09D-BDD1D400E2EB}" type="presOf" srcId="{965BD0B9-360C-4367-90D9-066023BA35FC}" destId="{41A0930C-FCAD-4632-8293-C5C997F6EA23}" srcOrd="0" destOrd="0" presId="urn:microsoft.com/office/officeart/2005/8/layout/hProcess4"/>
    <dgm:cxn modelId="{75EE38B9-4CD5-4674-82D7-7B70F3926D57}" srcId="{31547E8A-ECE1-4050-A808-03E5CA6A79A1}" destId="{DBB73028-21DC-4DAB-8349-1D3C2E19DD5F}" srcOrd="0" destOrd="0" parTransId="{E2115C40-3F69-4C64-A8C2-1C8F5D7294DA}" sibTransId="{38D5079F-48FE-4546-8F26-3D67E6F1BAFE}"/>
    <dgm:cxn modelId="{7AE023BD-608B-46B9-AFB6-AE8DCEACB31E}" srcId="{965BD0B9-360C-4367-90D9-066023BA35FC}" destId="{C818B51B-AD2B-4E48-A7B7-C5726F80980E}" srcOrd="0" destOrd="0" parTransId="{C51281F6-61DA-4440-9C94-ECB7DF754501}" sibTransId="{9CF1869C-BB28-4C33-AAD5-0E11FD55FD6F}"/>
    <dgm:cxn modelId="{265D9ABE-4EFA-4B50-80F6-E3207765245C}" type="presOf" srcId="{E7CA30A4-0318-4A48-84E2-28C167B92B31}" destId="{48123AAB-8E3D-4B98-A5B9-B84D2D525719}" srcOrd="0" destOrd="0" presId="urn:microsoft.com/office/officeart/2005/8/layout/hProcess4"/>
    <dgm:cxn modelId="{602E79BF-4FDD-4323-A703-299580A64ACC}" type="presOf" srcId="{C818B51B-AD2B-4E48-A7B7-C5726F80980E}" destId="{FDA7E191-630D-4ECD-A601-83EFDFBE57D2}" srcOrd="0" destOrd="0" presId="urn:microsoft.com/office/officeart/2005/8/layout/hProcess4"/>
    <dgm:cxn modelId="{ADC32ED4-C9F8-436A-AE8A-295006C458DB}" type="presOf" srcId="{2E62E017-94AA-4FFE-BCA0-6C3CA34BDF54}" destId="{DB3433FA-DD31-4378-8A58-09B8E3C3FEF3}" srcOrd="0" destOrd="0" presId="urn:microsoft.com/office/officeart/2005/8/layout/hProcess4"/>
    <dgm:cxn modelId="{35C0ADD5-E388-4632-A4FD-FF89809F98CE}" type="presOf" srcId="{8348ACF9-A89E-41F9-9B77-D8D4B030F081}" destId="{167E6647-A635-4549-8CA1-92A638CADDD4}" srcOrd="1" destOrd="0" presId="urn:microsoft.com/office/officeart/2005/8/layout/hProcess4"/>
    <dgm:cxn modelId="{08AEF6D7-265A-4285-8EBB-BDDC8ADE1E57}" type="presOf" srcId="{CD1BE146-BE33-44EA-AB46-E8A6257B8F69}" destId="{48CE9CFE-EE1A-4D98-B7FB-3168DBE9366C}" srcOrd="0" destOrd="0" presId="urn:microsoft.com/office/officeart/2005/8/layout/hProcess4"/>
    <dgm:cxn modelId="{8298BBE0-813D-49D3-9459-630730B2D046}" type="presOf" srcId="{362A0362-2C27-4216-851A-B2919201D1DE}" destId="{D7B51C49-F9E0-4583-BCF3-6D93DDFD679E}" srcOrd="0" destOrd="0" presId="urn:microsoft.com/office/officeart/2005/8/layout/hProcess4"/>
    <dgm:cxn modelId="{B445B0E9-38B0-4B25-BF15-16E6D0B46F9D}" srcId="{362A0362-2C27-4216-851A-B2919201D1DE}" destId="{E7CA30A4-0318-4A48-84E2-28C167B92B31}" srcOrd="0" destOrd="0" parTransId="{E6CBFDBF-9C59-4887-AF87-E58ACEAEB6D8}" sibTransId="{9F006FA2-C8C8-4FEF-ABB4-4D9C14E4B530}"/>
    <dgm:cxn modelId="{0FCC71EB-9A16-47DC-A129-40F21621A264}" type="presOf" srcId="{E7CA30A4-0318-4A48-84E2-28C167B92B31}" destId="{4080013B-58EC-4FDB-8FDC-D65EF3623A06}" srcOrd="1" destOrd="0" presId="urn:microsoft.com/office/officeart/2005/8/layout/hProcess4"/>
    <dgm:cxn modelId="{D7B644EE-2383-48B1-B894-B06C08E241E6}" type="presOf" srcId="{5F4468A0-6961-49E4-A976-7D3ED4A3189D}" destId="{A0BD7D19-FDB0-40C2-99F1-3A5983181A78}" srcOrd="0" destOrd="0" presId="urn:microsoft.com/office/officeart/2005/8/layout/hProcess4"/>
    <dgm:cxn modelId="{56F037F6-5C83-4E72-83EF-A24E3F84EE96}" type="presOf" srcId="{8CABB7D8-0D83-4F9F-9E85-7463E190BD1B}" destId="{8C72A346-9B94-483D-9C2A-E7D7CC047A29}" srcOrd="1" destOrd="0" presId="urn:microsoft.com/office/officeart/2005/8/layout/hProcess4"/>
    <dgm:cxn modelId="{56393EFD-0850-4EAC-B210-DDFA89FC0604}" srcId="{965BD0B9-360C-4367-90D9-066023BA35FC}" destId="{984B39D1-EE27-4549-82E4-24A1EAEA0A81}" srcOrd="1" destOrd="0" parTransId="{48BA90F5-97A5-476B-BE05-FF72F47B75AC}" sibTransId="{1A01E1C1-E7C0-4EC3-B46B-FE720977BBE2}"/>
    <dgm:cxn modelId="{C5BCE734-B659-4DBD-B513-9FB97CB90F0F}" type="presParOf" srcId="{D759213B-68F3-4FBF-8B61-34EB73CB137A}" destId="{FC3D3AFB-2A82-445F-B740-F53923A998C8}" srcOrd="0" destOrd="0" presId="urn:microsoft.com/office/officeart/2005/8/layout/hProcess4"/>
    <dgm:cxn modelId="{85A6FDD2-F432-460C-B02D-C68D433E1318}" type="presParOf" srcId="{D759213B-68F3-4FBF-8B61-34EB73CB137A}" destId="{B7C7E378-49EC-4074-BC3A-8F3E0C9BD530}" srcOrd="1" destOrd="0" presId="urn:microsoft.com/office/officeart/2005/8/layout/hProcess4"/>
    <dgm:cxn modelId="{7CD11CC7-18D1-49A5-AA9C-53F8C238E11A}" type="presParOf" srcId="{D759213B-68F3-4FBF-8B61-34EB73CB137A}" destId="{E6D21CDC-D78F-48A4-BC7C-471E83062DDD}" srcOrd="2" destOrd="0" presId="urn:microsoft.com/office/officeart/2005/8/layout/hProcess4"/>
    <dgm:cxn modelId="{BE696B15-23AF-40DE-BB9F-E43478A375A8}" type="presParOf" srcId="{E6D21CDC-D78F-48A4-BC7C-471E83062DDD}" destId="{85F6C0B1-4FB1-4DF2-B3C7-BEEF730650F1}" srcOrd="0" destOrd="0" presId="urn:microsoft.com/office/officeart/2005/8/layout/hProcess4"/>
    <dgm:cxn modelId="{19B4A5DF-A99C-44C3-977B-487337D93C56}" type="presParOf" srcId="{85F6C0B1-4FB1-4DF2-B3C7-BEEF730650F1}" destId="{B2E860BE-82F8-4D8E-BD84-8DC49747972B}" srcOrd="0" destOrd="0" presId="urn:microsoft.com/office/officeart/2005/8/layout/hProcess4"/>
    <dgm:cxn modelId="{EC928D82-F8B2-4124-9789-AAFE28B0B372}" type="presParOf" srcId="{85F6C0B1-4FB1-4DF2-B3C7-BEEF730650F1}" destId="{F848EBD7-80E2-42F1-BF58-6DE14C913539}" srcOrd="1" destOrd="0" presId="urn:microsoft.com/office/officeart/2005/8/layout/hProcess4"/>
    <dgm:cxn modelId="{3963C76C-DF13-4ADD-93DF-B722B02C9A4F}" type="presParOf" srcId="{85F6C0B1-4FB1-4DF2-B3C7-BEEF730650F1}" destId="{167E6647-A635-4549-8CA1-92A638CADDD4}" srcOrd="2" destOrd="0" presId="urn:microsoft.com/office/officeart/2005/8/layout/hProcess4"/>
    <dgm:cxn modelId="{1F1E6917-1424-463B-9E42-5A780476F834}" type="presParOf" srcId="{85F6C0B1-4FB1-4DF2-B3C7-BEEF730650F1}" destId="{2F40D930-3B0F-4A54-ACDB-DABDB3FAE8AF}" srcOrd="3" destOrd="0" presId="urn:microsoft.com/office/officeart/2005/8/layout/hProcess4"/>
    <dgm:cxn modelId="{9B51C69B-E34A-41B9-AE26-F2A0080818D9}" type="presParOf" srcId="{85F6C0B1-4FB1-4DF2-B3C7-BEEF730650F1}" destId="{312BC1ED-FDC6-4EEB-A20B-7B14E4F10C24}" srcOrd="4" destOrd="0" presId="urn:microsoft.com/office/officeart/2005/8/layout/hProcess4"/>
    <dgm:cxn modelId="{E0FBBE37-CADA-48DE-86C1-715862DC8559}" type="presParOf" srcId="{E6D21CDC-D78F-48A4-BC7C-471E83062DDD}" destId="{18F27BE4-770B-49DD-A70D-C26C1A464DA1}" srcOrd="1" destOrd="0" presId="urn:microsoft.com/office/officeart/2005/8/layout/hProcess4"/>
    <dgm:cxn modelId="{72F845E6-54D6-45CB-B0A0-BCE92CB15C5C}" type="presParOf" srcId="{E6D21CDC-D78F-48A4-BC7C-471E83062DDD}" destId="{39DEAD2B-1020-49C5-AC5A-ADB22DAFBF41}" srcOrd="2" destOrd="0" presId="urn:microsoft.com/office/officeart/2005/8/layout/hProcess4"/>
    <dgm:cxn modelId="{742CDF37-9BD2-445E-A52D-596741518203}" type="presParOf" srcId="{39DEAD2B-1020-49C5-AC5A-ADB22DAFBF41}" destId="{C23DD15F-ACBB-448D-8752-CFA0DBB47503}" srcOrd="0" destOrd="0" presId="urn:microsoft.com/office/officeart/2005/8/layout/hProcess4"/>
    <dgm:cxn modelId="{D52F9029-0CC2-45D9-9FA8-03DF740D3300}" type="presParOf" srcId="{39DEAD2B-1020-49C5-AC5A-ADB22DAFBF41}" destId="{A0EF7EE0-4F4B-4D30-8515-C3F5D9F69598}" srcOrd="1" destOrd="0" presId="urn:microsoft.com/office/officeart/2005/8/layout/hProcess4"/>
    <dgm:cxn modelId="{CC0D791B-EBFE-49A9-BB7D-11EE2EB9140B}" type="presParOf" srcId="{39DEAD2B-1020-49C5-AC5A-ADB22DAFBF41}" destId="{8C72A346-9B94-483D-9C2A-E7D7CC047A29}" srcOrd="2" destOrd="0" presId="urn:microsoft.com/office/officeart/2005/8/layout/hProcess4"/>
    <dgm:cxn modelId="{5176C709-B65A-47C8-8E3A-FD9132F76D20}" type="presParOf" srcId="{39DEAD2B-1020-49C5-AC5A-ADB22DAFBF41}" destId="{48CE9CFE-EE1A-4D98-B7FB-3168DBE9366C}" srcOrd="3" destOrd="0" presId="urn:microsoft.com/office/officeart/2005/8/layout/hProcess4"/>
    <dgm:cxn modelId="{9B42DE69-3BFC-4575-BB1F-C605B72A172D}" type="presParOf" srcId="{39DEAD2B-1020-49C5-AC5A-ADB22DAFBF41}" destId="{BB64DC87-5EA0-4DF5-910B-D1B452A7383A}" srcOrd="4" destOrd="0" presId="urn:microsoft.com/office/officeart/2005/8/layout/hProcess4"/>
    <dgm:cxn modelId="{E0604C09-5864-4D75-A266-5CAA124F8357}" type="presParOf" srcId="{E6D21CDC-D78F-48A4-BC7C-471E83062DDD}" destId="{9A7EB2B7-DDB1-4573-B280-6A3C3AF6A750}" srcOrd="3" destOrd="0" presId="urn:microsoft.com/office/officeart/2005/8/layout/hProcess4"/>
    <dgm:cxn modelId="{449AF577-BE20-4744-87B8-21D66B408955}" type="presParOf" srcId="{E6D21CDC-D78F-48A4-BC7C-471E83062DDD}" destId="{3F23D42D-BED4-4AA4-81E0-D48B5B76811F}" srcOrd="4" destOrd="0" presId="urn:microsoft.com/office/officeart/2005/8/layout/hProcess4"/>
    <dgm:cxn modelId="{3ABD3BB0-3FB7-4A5E-A0D8-118BC853E4D7}" type="presParOf" srcId="{3F23D42D-BED4-4AA4-81E0-D48B5B76811F}" destId="{6FACFDB7-F110-445E-978E-1BC6F449F251}" srcOrd="0" destOrd="0" presId="urn:microsoft.com/office/officeart/2005/8/layout/hProcess4"/>
    <dgm:cxn modelId="{CF519A1D-AA93-4E3F-BE7E-FB6797E6FC8A}" type="presParOf" srcId="{3F23D42D-BED4-4AA4-81E0-D48B5B76811F}" destId="{FDA7E191-630D-4ECD-A601-83EFDFBE57D2}" srcOrd="1" destOrd="0" presId="urn:microsoft.com/office/officeart/2005/8/layout/hProcess4"/>
    <dgm:cxn modelId="{12488A22-780D-4923-8642-67A94663799B}" type="presParOf" srcId="{3F23D42D-BED4-4AA4-81E0-D48B5B76811F}" destId="{71FD172F-EF8C-44C9-983C-486FD367FEF8}" srcOrd="2" destOrd="0" presId="urn:microsoft.com/office/officeart/2005/8/layout/hProcess4"/>
    <dgm:cxn modelId="{DD5243EE-FEB7-4066-9459-4F59A275F4C0}" type="presParOf" srcId="{3F23D42D-BED4-4AA4-81E0-D48B5B76811F}" destId="{41A0930C-FCAD-4632-8293-C5C997F6EA23}" srcOrd="3" destOrd="0" presId="urn:microsoft.com/office/officeart/2005/8/layout/hProcess4"/>
    <dgm:cxn modelId="{AA24CA61-0BC4-4F54-8F53-C9A344D3C9CA}" type="presParOf" srcId="{3F23D42D-BED4-4AA4-81E0-D48B5B76811F}" destId="{5F7074A9-DDA8-4AC2-A1A1-F20306832D04}" srcOrd="4" destOrd="0" presId="urn:microsoft.com/office/officeart/2005/8/layout/hProcess4"/>
    <dgm:cxn modelId="{A86B8270-41ED-4C49-AA54-AA2CC03045E1}" type="presParOf" srcId="{E6D21CDC-D78F-48A4-BC7C-471E83062DDD}" destId="{A0BD7D19-FDB0-40C2-99F1-3A5983181A78}" srcOrd="5" destOrd="0" presId="urn:microsoft.com/office/officeart/2005/8/layout/hProcess4"/>
    <dgm:cxn modelId="{F41B9086-5740-4787-895A-B487671CE6A5}" type="presParOf" srcId="{E6D21CDC-D78F-48A4-BC7C-471E83062DDD}" destId="{65337A27-6E0B-40A8-AD6F-99C131ECD4C8}" srcOrd="6" destOrd="0" presId="urn:microsoft.com/office/officeart/2005/8/layout/hProcess4"/>
    <dgm:cxn modelId="{3D5A66C5-E93A-428C-AF2C-9EA6FD1B8504}" type="presParOf" srcId="{65337A27-6E0B-40A8-AD6F-99C131ECD4C8}" destId="{E42D97D3-7C69-4407-9420-FBC690D0122F}" srcOrd="0" destOrd="0" presId="urn:microsoft.com/office/officeart/2005/8/layout/hProcess4"/>
    <dgm:cxn modelId="{9CF27600-C6BA-4D66-8C82-DD379C32D392}" type="presParOf" srcId="{65337A27-6E0B-40A8-AD6F-99C131ECD4C8}" destId="{48123AAB-8E3D-4B98-A5B9-B84D2D525719}" srcOrd="1" destOrd="0" presId="urn:microsoft.com/office/officeart/2005/8/layout/hProcess4"/>
    <dgm:cxn modelId="{612BEE0F-AD53-400A-AA72-724694628E63}" type="presParOf" srcId="{65337A27-6E0B-40A8-AD6F-99C131ECD4C8}" destId="{4080013B-58EC-4FDB-8FDC-D65EF3623A06}" srcOrd="2" destOrd="0" presId="urn:microsoft.com/office/officeart/2005/8/layout/hProcess4"/>
    <dgm:cxn modelId="{C47F111B-5471-45BA-A286-E927C6434A37}" type="presParOf" srcId="{65337A27-6E0B-40A8-AD6F-99C131ECD4C8}" destId="{D7B51C49-F9E0-4583-BCF3-6D93DDFD679E}" srcOrd="3" destOrd="0" presId="urn:microsoft.com/office/officeart/2005/8/layout/hProcess4"/>
    <dgm:cxn modelId="{981DFB4D-9BB2-4E2E-A769-F996A873D230}" type="presParOf" srcId="{65337A27-6E0B-40A8-AD6F-99C131ECD4C8}" destId="{7E437ECC-DAB4-47E9-BD22-2018FAF6C565}" srcOrd="4" destOrd="0" presId="urn:microsoft.com/office/officeart/2005/8/layout/hProcess4"/>
    <dgm:cxn modelId="{0A5A2537-406B-477C-9ABE-851D5BDC3981}" type="presParOf" srcId="{E6D21CDC-D78F-48A4-BC7C-471E83062DDD}" destId="{5101F179-3B06-4761-98A4-03E98107DB2C}" srcOrd="7" destOrd="0" presId="urn:microsoft.com/office/officeart/2005/8/layout/hProcess4"/>
    <dgm:cxn modelId="{ABF6AA69-7A48-4877-A5E3-F1901CD6BDFD}" type="presParOf" srcId="{E6D21CDC-D78F-48A4-BC7C-471E83062DDD}" destId="{1E7FF916-2A9C-449C-9997-89F3AD9CEC46}" srcOrd="8" destOrd="0" presId="urn:microsoft.com/office/officeart/2005/8/layout/hProcess4"/>
    <dgm:cxn modelId="{7215149C-2130-4DE5-854E-8EDFFFDFEAA6}" type="presParOf" srcId="{1E7FF916-2A9C-449C-9997-89F3AD9CEC46}" destId="{A9D9A3D8-41F8-40DF-937E-C8655815288D}" srcOrd="0" destOrd="0" presId="urn:microsoft.com/office/officeart/2005/8/layout/hProcess4"/>
    <dgm:cxn modelId="{153B1306-F747-46F4-858D-EB2B30B3B2BD}" type="presParOf" srcId="{1E7FF916-2A9C-449C-9997-89F3AD9CEC46}" destId="{DB3433FA-DD31-4378-8A58-09B8E3C3FEF3}" srcOrd="1" destOrd="0" presId="urn:microsoft.com/office/officeart/2005/8/layout/hProcess4"/>
    <dgm:cxn modelId="{8088622D-7982-4567-A8E7-16189180788A}" type="presParOf" srcId="{1E7FF916-2A9C-449C-9997-89F3AD9CEC46}" destId="{2AE4F5BE-5643-4682-8941-3A9BB77BCFD4}" srcOrd="2" destOrd="0" presId="urn:microsoft.com/office/officeart/2005/8/layout/hProcess4"/>
    <dgm:cxn modelId="{62ABA3D6-990B-4B99-815A-8AAC6B8410F5}" type="presParOf" srcId="{1E7FF916-2A9C-449C-9997-89F3AD9CEC46}" destId="{59504EAE-D205-42CB-B3DE-A4925AAB17B0}" srcOrd="3" destOrd="0" presId="urn:microsoft.com/office/officeart/2005/8/layout/hProcess4"/>
    <dgm:cxn modelId="{8DBFBB41-EF67-4088-8BCC-17E8AE328849}" type="presParOf" srcId="{1E7FF916-2A9C-449C-9997-89F3AD9CEC46}" destId="{A9A1A8BF-856F-47AD-B1F3-1F5D4A1F8D5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427011-782E-4F3D-9515-09796320996A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CF74EC23-C5E5-44AD-9EC1-636519C6C17B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Red/ Orange/ Green category Allowed</a:t>
          </a:r>
          <a:endParaRPr lang="en-IN" sz="2400" dirty="0">
            <a:solidFill>
              <a:schemeClr val="tx1"/>
            </a:solidFill>
          </a:endParaRPr>
        </a:p>
      </dgm:t>
    </dgm:pt>
    <dgm:pt modelId="{74CB33F6-3619-4596-899A-DE6E1F19D35B}" type="parTrans" cxnId="{21A29713-B227-4AA6-B96F-EBF85C2386AC}">
      <dgm:prSet/>
      <dgm:spPr/>
      <dgm:t>
        <a:bodyPr/>
        <a:lstStyle/>
        <a:p>
          <a:endParaRPr lang="en-IN" sz="1600"/>
        </a:p>
      </dgm:t>
    </dgm:pt>
    <dgm:pt modelId="{1B34F5C0-B232-4B6B-8A95-7E3D64D080A4}" type="sibTrans" cxnId="{21A29713-B227-4AA6-B96F-EBF85C2386AC}">
      <dgm:prSet/>
      <dgm:spPr/>
      <dgm:t>
        <a:bodyPr/>
        <a:lstStyle/>
        <a:p>
          <a:endParaRPr lang="en-IN" sz="1600"/>
        </a:p>
      </dgm:t>
    </dgm:pt>
    <dgm:pt modelId="{E3C89ED1-3225-4408-8533-10E69A783AEF}">
      <dgm:prSet phldrT="[Text]" custT="1"/>
      <dgm:spPr>
        <a:solidFill>
          <a:srgbClr val="90DAEF"/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Government Approved</a:t>
          </a:r>
          <a:endParaRPr lang="en-IN" sz="2400" dirty="0"/>
        </a:p>
      </dgm:t>
    </dgm:pt>
    <dgm:pt modelId="{0BDC3571-AD7A-4AA9-A372-74CA98332BDC}" type="parTrans" cxnId="{EC0CB28B-6F8E-42B7-B617-F29ECCD2B317}">
      <dgm:prSet/>
      <dgm:spPr/>
      <dgm:t>
        <a:bodyPr/>
        <a:lstStyle/>
        <a:p>
          <a:endParaRPr lang="en-IN" sz="1600"/>
        </a:p>
      </dgm:t>
    </dgm:pt>
    <dgm:pt modelId="{7F696E2E-08A2-4A02-9BAB-E0508B754C76}" type="sibTrans" cxnId="{EC0CB28B-6F8E-42B7-B617-F29ECCD2B317}">
      <dgm:prSet/>
      <dgm:spPr/>
      <dgm:t>
        <a:bodyPr/>
        <a:lstStyle/>
        <a:p>
          <a:endParaRPr lang="en-IN" sz="1600"/>
        </a:p>
      </dgm:t>
    </dgm:pt>
    <dgm:pt modelId="{06BD7672-6DB2-4CEC-A88C-799A4307EC0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No CLU Required</a:t>
          </a:r>
          <a:endParaRPr lang="en-IN" sz="2400" dirty="0"/>
        </a:p>
      </dgm:t>
    </dgm:pt>
    <dgm:pt modelId="{5BAB2E3D-D2BA-4643-9714-C1A26FB9AB29}" type="parTrans" cxnId="{085859C2-E082-4A22-B8ED-65C893FE8D52}">
      <dgm:prSet/>
      <dgm:spPr/>
      <dgm:t>
        <a:bodyPr/>
        <a:lstStyle/>
        <a:p>
          <a:endParaRPr lang="en-IN" sz="1600"/>
        </a:p>
      </dgm:t>
    </dgm:pt>
    <dgm:pt modelId="{0D82BB6E-BEA7-45C5-BF6A-E56E13D6A3D0}" type="sibTrans" cxnId="{085859C2-E082-4A22-B8ED-65C893FE8D52}">
      <dgm:prSet/>
      <dgm:spPr/>
      <dgm:t>
        <a:bodyPr/>
        <a:lstStyle/>
        <a:p>
          <a:endParaRPr lang="en-IN" sz="1600"/>
        </a:p>
      </dgm:t>
    </dgm:pt>
    <dgm:pt modelId="{4274F4CB-CB71-4D56-9D78-13E3E6B93B6C}">
      <dgm:prSet phldrT="[Text]" custT="1"/>
      <dgm:spPr>
        <a:solidFill>
          <a:srgbClr val="90DAEF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Mortgage Approved</a:t>
          </a:r>
          <a:endParaRPr lang="en-IN" sz="2400" dirty="0">
            <a:solidFill>
              <a:schemeClr val="tx1"/>
            </a:solidFill>
          </a:endParaRPr>
        </a:p>
      </dgm:t>
    </dgm:pt>
    <dgm:pt modelId="{A8C98D7D-FFD8-4C18-A2A4-8CE57152A29F}" type="parTrans" cxnId="{C5DDFF26-989E-4D20-9EB4-83ABBED2C5E5}">
      <dgm:prSet/>
      <dgm:spPr/>
      <dgm:t>
        <a:bodyPr/>
        <a:lstStyle/>
        <a:p>
          <a:endParaRPr lang="en-IN" sz="1600"/>
        </a:p>
      </dgm:t>
    </dgm:pt>
    <dgm:pt modelId="{3CEAD868-0100-4A7A-9348-165CAA9743BC}" type="sibTrans" cxnId="{C5DDFF26-989E-4D20-9EB4-83ABBED2C5E5}">
      <dgm:prSet/>
      <dgm:spPr/>
      <dgm:t>
        <a:bodyPr/>
        <a:lstStyle/>
        <a:p>
          <a:endParaRPr lang="en-IN" sz="1600"/>
        </a:p>
      </dgm:t>
    </dgm:pt>
    <dgm:pt modelId="{78699E23-32CC-4370-AF28-FEDBF533026E}" type="pres">
      <dgm:prSet presAssocID="{27427011-782E-4F3D-9515-09796320996A}" presName="linearFlow" presStyleCnt="0">
        <dgm:presLayoutVars>
          <dgm:dir/>
          <dgm:resizeHandles val="exact"/>
        </dgm:presLayoutVars>
      </dgm:prSet>
      <dgm:spPr/>
    </dgm:pt>
    <dgm:pt modelId="{75A1A5EF-AB07-4A60-AE33-D3CF3BC736A6}" type="pres">
      <dgm:prSet presAssocID="{CF74EC23-C5E5-44AD-9EC1-636519C6C17B}" presName="composite" presStyleCnt="0"/>
      <dgm:spPr/>
    </dgm:pt>
    <dgm:pt modelId="{358912C3-DA59-4F33-8C97-F5121719B61D}" type="pres">
      <dgm:prSet presAssocID="{CF74EC23-C5E5-44AD-9EC1-636519C6C17B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moke coming out of power plant"/>
        </a:ext>
      </dgm:extLst>
    </dgm:pt>
    <dgm:pt modelId="{77BD2DFB-F45E-4BDB-BD9B-A31E5B287470}" type="pres">
      <dgm:prSet presAssocID="{CF74EC23-C5E5-44AD-9EC1-636519C6C17B}" presName="txShp" presStyleLbl="node1" presStyleIdx="0" presStyleCnt="4">
        <dgm:presLayoutVars>
          <dgm:bulletEnabled val="1"/>
        </dgm:presLayoutVars>
      </dgm:prSet>
      <dgm:spPr/>
    </dgm:pt>
    <dgm:pt modelId="{859E270A-7B41-466C-88F9-292BAB442A98}" type="pres">
      <dgm:prSet presAssocID="{1B34F5C0-B232-4B6B-8A95-7E3D64D080A4}" presName="spacing" presStyleCnt="0"/>
      <dgm:spPr/>
    </dgm:pt>
    <dgm:pt modelId="{E08B303C-6749-49FC-A5CD-28B90927F956}" type="pres">
      <dgm:prSet presAssocID="{E3C89ED1-3225-4408-8533-10E69A783AEF}" presName="composite" presStyleCnt="0"/>
      <dgm:spPr/>
    </dgm:pt>
    <dgm:pt modelId="{C00ADFA9-32B7-44C1-A27C-24CC08D78079}" type="pres">
      <dgm:prSet presAssocID="{E3C89ED1-3225-4408-8533-10E69A783AEF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ople raising thumbs up"/>
        </a:ext>
      </dgm:extLst>
    </dgm:pt>
    <dgm:pt modelId="{283BD006-B842-4DBD-9C6A-8F685406CE63}" type="pres">
      <dgm:prSet presAssocID="{E3C89ED1-3225-4408-8533-10E69A783AEF}" presName="txShp" presStyleLbl="node1" presStyleIdx="1" presStyleCnt="4">
        <dgm:presLayoutVars>
          <dgm:bulletEnabled val="1"/>
        </dgm:presLayoutVars>
      </dgm:prSet>
      <dgm:spPr/>
    </dgm:pt>
    <dgm:pt modelId="{BFD0427C-1AFC-4B19-ADB9-2F4AAB9C5199}" type="pres">
      <dgm:prSet presAssocID="{7F696E2E-08A2-4A02-9BAB-E0508B754C76}" presName="spacing" presStyleCnt="0"/>
      <dgm:spPr/>
    </dgm:pt>
    <dgm:pt modelId="{8CC26F05-C8D0-4B80-877E-F77C506CEFC6}" type="pres">
      <dgm:prSet presAssocID="{06BD7672-6DB2-4CEC-A88C-799A4307EC01}" presName="composite" presStyleCnt="0"/>
      <dgm:spPr/>
    </dgm:pt>
    <dgm:pt modelId="{CC300122-A1D6-4D50-AAE4-527DE1F28C56}" type="pres">
      <dgm:prSet presAssocID="{06BD7672-6DB2-4CEC-A88C-799A4307EC01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mall plant growing on soil"/>
        </a:ext>
      </dgm:extLst>
    </dgm:pt>
    <dgm:pt modelId="{035528BC-E3AA-47F0-8AA4-926D6F2B25C8}" type="pres">
      <dgm:prSet presAssocID="{06BD7672-6DB2-4CEC-A88C-799A4307EC01}" presName="txShp" presStyleLbl="node1" presStyleIdx="2" presStyleCnt="4">
        <dgm:presLayoutVars>
          <dgm:bulletEnabled val="1"/>
        </dgm:presLayoutVars>
      </dgm:prSet>
      <dgm:spPr/>
    </dgm:pt>
    <dgm:pt modelId="{BC552276-6328-4CA0-A9AB-87C21D130E7B}" type="pres">
      <dgm:prSet presAssocID="{0D82BB6E-BEA7-45C5-BF6A-E56E13D6A3D0}" presName="spacing" presStyleCnt="0"/>
      <dgm:spPr/>
    </dgm:pt>
    <dgm:pt modelId="{FCE2E9A1-F1D8-42D7-9869-BA693FC0E9FA}" type="pres">
      <dgm:prSet presAssocID="{4274F4CB-CB71-4D56-9D78-13E3E6B93B6C}" presName="composite" presStyleCnt="0"/>
      <dgm:spPr/>
    </dgm:pt>
    <dgm:pt modelId="{EAE31C89-7422-47BB-9F24-DD2C145C9428}" type="pres">
      <dgm:prSet presAssocID="{4274F4CB-CB71-4D56-9D78-13E3E6B93B6C}" presName="imgShp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1C5FE6BA-E059-4E5B-A025-939DF53A9554}" type="pres">
      <dgm:prSet presAssocID="{4274F4CB-CB71-4D56-9D78-13E3E6B93B6C}" presName="txShp" presStyleLbl="node1" presStyleIdx="3" presStyleCnt="4">
        <dgm:presLayoutVars>
          <dgm:bulletEnabled val="1"/>
        </dgm:presLayoutVars>
      </dgm:prSet>
      <dgm:spPr/>
    </dgm:pt>
  </dgm:ptLst>
  <dgm:cxnLst>
    <dgm:cxn modelId="{21A29713-B227-4AA6-B96F-EBF85C2386AC}" srcId="{27427011-782E-4F3D-9515-09796320996A}" destId="{CF74EC23-C5E5-44AD-9EC1-636519C6C17B}" srcOrd="0" destOrd="0" parTransId="{74CB33F6-3619-4596-899A-DE6E1F19D35B}" sibTransId="{1B34F5C0-B232-4B6B-8A95-7E3D64D080A4}"/>
    <dgm:cxn modelId="{5554781B-343E-4827-AE29-7AD3ED1125CC}" type="presOf" srcId="{4274F4CB-CB71-4D56-9D78-13E3E6B93B6C}" destId="{1C5FE6BA-E059-4E5B-A025-939DF53A9554}" srcOrd="0" destOrd="0" presId="urn:microsoft.com/office/officeart/2005/8/layout/vList3#1"/>
    <dgm:cxn modelId="{C5DDFF26-989E-4D20-9EB4-83ABBED2C5E5}" srcId="{27427011-782E-4F3D-9515-09796320996A}" destId="{4274F4CB-CB71-4D56-9D78-13E3E6B93B6C}" srcOrd="3" destOrd="0" parTransId="{A8C98D7D-FFD8-4C18-A2A4-8CE57152A29F}" sibTransId="{3CEAD868-0100-4A7A-9348-165CAA9743BC}"/>
    <dgm:cxn modelId="{5AB2293E-4C4F-48E0-9869-EB48F978F4C1}" type="presOf" srcId="{27427011-782E-4F3D-9515-09796320996A}" destId="{78699E23-32CC-4370-AF28-FEDBF533026E}" srcOrd="0" destOrd="0" presId="urn:microsoft.com/office/officeart/2005/8/layout/vList3#1"/>
    <dgm:cxn modelId="{B137EA47-6C0C-4D75-B8FA-71B0AEE4CD0C}" type="presOf" srcId="{CF74EC23-C5E5-44AD-9EC1-636519C6C17B}" destId="{77BD2DFB-F45E-4BDB-BD9B-A31E5B287470}" srcOrd="0" destOrd="0" presId="urn:microsoft.com/office/officeart/2005/8/layout/vList3#1"/>
    <dgm:cxn modelId="{6F2DD951-7CC8-42C0-A363-142F2420F7F5}" type="presOf" srcId="{E3C89ED1-3225-4408-8533-10E69A783AEF}" destId="{283BD006-B842-4DBD-9C6A-8F685406CE63}" srcOrd="0" destOrd="0" presId="urn:microsoft.com/office/officeart/2005/8/layout/vList3#1"/>
    <dgm:cxn modelId="{CC7E037B-9383-427E-A844-7A7A49D7F276}" type="presOf" srcId="{06BD7672-6DB2-4CEC-A88C-799A4307EC01}" destId="{035528BC-E3AA-47F0-8AA4-926D6F2B25C8}" srcOrd="0" destOrd="0" presId="urn:microsoft.com/office/officeart/2005/8/layout/vList3#1"/>
    <dgm:cxn modelId="{EC0CB28B-6F8E-42B7-B617-F29ECCD2B317}" srcId="{27427011-782E-4F3D-9515-09796320996A}" destId="{E3C89ED1-3225-4408-8533-10E69A783AEF}" srcOrd="1" destOrd="0" parTransId="{0BDC3571-AD7A-4AA9-A372-74CA98332BDC}" sibTransId="{7F696E2E-08A2-4A02-9BAB-E0508B754C76}"/>
    <dgm:cxn modelId="{085859C2-E082-4A22-B8ED-65C893FE8D52}" srcId="{27427011-782E-4F3D-9515-09796320996A}" destId="{06BD7672-6DB2-4CEC-A88C-799A4307EC01}" srcOrd="2" destOrd="0" parTransId="{5BAB2E3D-D2BA-4643-9714-C1A26FB9AB29}" sibTransId="{0D82BB6E-BEA7-45C5-BF6A-E56E13D6A3D0}"/>
    <dgm:cxn modelId="{48AE581E-3746-4E15-B404-C75144163417}" type="presParOf" srcId="{78699E23-32CC-4370-AF28-FEDBF533026E}" destId="{75A1A5EF-AB07-4A60-AE33-D3CF3BC736A6}" srcOrd="0" destOrd="0" presId="urn:microsoft.com/office/officeart/2005/8/layout/vList3#1"/>
    <dgm:cxn modelId="{AFDAF87B-099D-4B31-9CC5-C30F32BE7D1A}" type="presParOf" srcId="{75A1A5EF-AB07-4A60-AE33-D3CF3BC736A6}" destId="{358912C3-DA59-4F33-8C97-F5121719B61D}" srcOrd="0" destOrd="0" presId="urn:microsoft.com/office/officeart/2005/8/layout/vList3#1"/>
    <dgm:cxn modelId="{22D64A4C-6AB7-42B4-9EBE-BBFED3E3C821}" type="presParOf" srcId="{75A1A5EF-AB07-4A60-AE33-D3CF3BC736A6}" destId="{77BD2DFB-F45E-4BDB-BD9B-A31E5B287470}" srcOrd="1" destOrd="0" presId="urn:microsoft.com/office/officeart/2005/8/layout/vList3#1"/>
    <dgm:cxn modelId="{35A0FCF6-30A9-4D86-9E4B-26BEDFD4B16D}" type="presParOf" srcId="{78699E23-32CC-4370-AF28-FEDBF533026E}" destId="{859E270A-7B41-466C-88F9-292BAB442A98}" srcOrd="1" destOrd="0" presId="urn:microsoft.com/office/officeart/2005/8/layout/vList3#1"/>
    <dgm:cxn modelId="{6BDA0548-DBBF-4922-8350-C92C95F36DF3}" type="presParOf" srcId="{78699E23-32CC-4370-AF28-FEDBF533026E}" destId="{E08B303C-6749-49FC-A5CD-28B90927F956}" srcOrd="2" destOrd="0" presId="urn:microsoft.com/office/officeart/2005/8/layout/vList3#1"/>
    <dgm:cxn modelId="{A71E7D6E-5C4F-4310-8473-D72C45F80D45}" type="presParOf" srcId="{E08B303C-6749-49FC-A5CD-28B90927F956}" destId="{C00ADFA9-32B7-44C1-A27C-24CC08D78079}" srcOrd="0" destOrd="0" presId="urn:microsoft.com/office/officeart/2005/8/layout/vList3#1"/>
    <dgm:cxn modelId="{55C5E7CB-2141-4DA4-9357-2575DD70AEB4}" type="presParOf" srcId="{E08B303C-6749-49FC-A5CD-28B90927F956}" destId="{283BD006-B842-4DBD-9C6A-8F685406CE63}" srcOrd="1" destOrd="0" presId="urn:microsoft.com/office/officeart/2005/8/layout/vList3#1"/>
    <dgm:cxn modelId="{11E9D337-4A2C-4193-AF41-F5DB6A8ECE18}" type="presParOf" srcId="{78699E23-32CC-4370-AF28-FEDBF533026E}" destId="{BFD0427C-1AFC-4B19-ADB9-2F4AAB9C5199}" srcOrd="3" destOrd="0" presId="urn:microsoft.com/office/officeart/2005/8/layout/vList3#1"/>
    <dgm:cxn modelId="{2AD2E1A6-FFE0-48D1-B8B1-640C43C7A4AE}" type="presParOf" srcId="{78699E23-32CC-4370-AF28-FEDBF533026E}" destId="{8CC26F05-C8D0-4B80-877E-F77C506CEFC6}" srcOrd="4" destOrd="0" presId="urn:microsoft.com/office/officeart/2005/8/layout/vList3#1"/>
    <dgm:cxn modelId="{303D0216-B1C4-41A1-A910-7ECC1DAD4A30}" type="presParOf" srcId="{8CC26F05-C8D0-4B80-877E-F77C506CEFC6}" destId="{CC300122-A1D6-4D50-AAE4-527DE1F28C56}" srcOrd="0" destOrd="0" presId="urn:microsoft.com/office/officeart/2005/8/layout/vList3#1"/>
    <dgm:cxn modelId="{4CB2573A-937D-4C56-90D5-83F0E0E87881}" type="presParOf" srcId="{8CC26F05-C8D0-4B80-877E-F77C506CEFC6}" destId="{035528BC-E3AA-47F0-8AA4-926D6F2B25C8}" srcOrd="1" destOrd="0" presId="urn:microsoft.com/office/officeart/2005/8/layout/vList3#1"/>
    <dgm:cxn modelId="{48161B0E-87E1-42CE-AE59-5FDAD2760952}" type="presParOf" srcId="{78699E23-32CC-4370-AF28-FEDBF533026E}" destId="{BC552276-6328-4CA0-A9AB-87C21D130E7B}" srcOrd="5" destOrd="0" presId="urn:microsoft.com/office/officeart/2005/8/layout/vList3#1"/>
    <dgm:cxn modelId="{B95BC98E-0502-488A-950E-F556AE508E29}" type="presParOf" srcId="{78699E23-32CC-4370-AF28-FEDBF533026E}" destId="{FCE2E9A1-F1D8-42D7-9869-BA693FC0E9FA}" srcOrd="6" destOrd="0" presId="urn:microsoft.com/office/officeart/2005/8/layout/vList3#1"/>
    <dgm:cxn modelId="{89129736-EB80-4292-AE73-185779EC9A1B}" type="presParOf" srcId="{FCE2E9A1-F1D8-42D7-9869-BA693FC0E9FA}" destId="{EAE31C89-7422-47BB-9F24-DD2C145C9428}" srcOrd="0" destOrd="0" presId="urn:microsoft.com/office/officeart/2005/8/layout/vList3#1"/>
    <dgm:cxn modelId="{8F0A31EB-FA51-4E80-B615-4E8B6A98BD9C}" type="presParOf" srcId="{FCE2E9A1-F1D8-42D7-9869-BA693FC0E9FA}" destId="{1C5FE6BA-E059-4E5B-A025-939DF53A955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2C589-0E54-4D3F-BA74-3E48FA28119A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31938A2-B974-4A84-B5DE-6FB00D30EE68}">
      <dgm:prSet phldrT="[Text]"/>
      <dgm:spPr/>
      <dgm:t>
        <a:bodyPr/>
        <a:lstStyle/>
        <a:p>
          <a:r>
            <a:rPr lang="en-US" dirty="0"/>
            <a:t>1.</a:t>
          </a:r>
          <a:endParaRPr lang="en-IN" dirty="0"/>
        </a:p>
      </dgm:t>
    </dgm:pt>
    <dgm:pt modelId="{962CAC52-1342-4067-9F70-D1D1C54BA6BB}" type="parTrans" cxnId="{DB4F1B2E-84BD-4146-8BFE-4A8DBEB7C11F}">
      <dgm:prSet/>
      <dgm:spPr/>
      <dgm:t>
        <a:bodyPr/>
        <a:lstStyle/>
        <a:p>
          <a:endParaRPr lang="en-IN"/>
        </a:p>
      </dgm:t>
    </dgm:pt>
    <dgm:pt modelId="{A53083ED-EC7E-4653-B100-D4BB6BFDBB04}" type="sibTrans" cxnId="{DB4F1B2E-84BD-4146-8BFE-4A8DBEB7C11F}">
      <dgm:prSet/>
      <dgm:spPr/>
      <dgm:t>
        <a:bodyPr/>
        <a:lstStyle/>
        <a:p>
          <a:endParaRPr lang="en-IN"/>
        </a:p>
      </dgm:t>
    </dgm:pt>
    <dgm:pt modelId="{898C7F29-D5A8-4F47-AA28-AF457375BBAF}">
      <dgm:prSet phldrT="[Text]"/>
      <dgm:spPr/>
      <dgm:t>
        <a:bodyPr/>
        <a:lstStyle/>
        <a:p>
          <a:r>
            <a:rPr lang="en-US" dirty="0"/>
            <a:t>2.</a:t>
          </a:r>
          <a:endParaRPr lang="en-IN" dirty="0"/>
        </a:p>
      </dgm:t>
    </dgm:pt>
    <dgm:pt modelId="{FE65C0E3-8C2A-43CF-B4AE-671A586B29B6}" type="parTrans" cxnId="{4B1D8399-B2B2-4510-ABEB-0C4078160154}">
      <dgm:prSet/>
      <dgm:spPr/>
      <dgm:t>
        <a:bodyPr/>
        <a:lstStyle/>
        <a:p>
          <a:endParaRPr lang="en-IN"/>
        </a:p>
      </dgm:t>
    </dgm:pt>
    <dgm:pt modelId="{004FF12E-4ED7-4C46-9DD4-E75F104F9785}" type="sibTrans" cxnId="{4B1D8399-B2B2-4510-ABEB-0C4078160154}">
      <dgm:prSet/>
      <dgm:spPr/>
      <dgm:t>
        <a:bodyPr/>
        <a:lstStyle/>
        <a:p>
          <a:endParaRPr lang="en-IN"/>
        </a:p>
      </dgm:t>
    </dgm:pt>
    <dgm:pt modelId="{BC0DE17E-2527-423E-8FAB-8AD947FE7F12}">
      <dgm:prSet phldrT="[Text]"/>
      <dgm:spPr/>
      <dgm:t>
        <a:bodyPr/>
        <a:lstStyle/>
        <a:p>
          <a:r>
            <a:rPr lang="en-US" dirty="0"/>
            <a:t>3.</a:t>
          </a:r>
          <a:endParaRPr lang="en-IN" dirty="0"/>
        </a:p>
      </dgm:t>
    </dgm:pt>
    <dgm:pt modelId="{BBD72D79-E01E-408B-8CAE-5E418561537D}" type="parTrans" cxnId="{CE0479DE-03FD-4BA6-B597-1E2ACBB15C69}">
      <dgm:prSet/>
      <dgm:spPr/>
      <dgm:t>
        <a:bodyPr/>
        <a:lstStyle/>
        <a:p>
          <a:endParaRPr lang="en-IN"/>
        </a:p>
      </dgm:t>
    </dgm:pt>
    <dgm:pt modelId="{DCE2D86C-D35E-4702-AEBB-F2418E1FCFC8}" type="sibTrans" cxnId="{CE0479DE-03FD-4BA6-B597-1E2ACBB15C69}">
      <dgm:prSet/>
      <dgm:spPr/>
      <dgm:t>
        <a:bodyPr/>
        <a:lstStyle/>
        <a:p>
          <a:endParaRPr lang="en-IN"/>
        </a:p>
      </dgm:t>
    </dgm:pt>
    <dgm:pt modelId="{9B230295-A2F5-4400-A33D-564C9788380D}">
      <dgm:prSet phldrT="[Text]"/>
      <dgm:spPr/>
      <dgm:t>
        <a:bodyPr/>
        <a:lstStyle/>
        <a:p>
          <a:r>
            <a:rPr lang="en-US" dirty="0"/>
            <a:t>4.</a:t>
          </a:r>
          <a:endParaRPr lang="en-IN" dirty="0"/>
        </a:p>
      </dgm:t>
    </dgm:pt>
    <dgm:pt modelId="{B305BE72-BA67-480C-9619-1BDA9B56B41F}" type="parTrans" cxnId="{5D5314BF-A39C-4036-8878-96AFB797A862}">
      <dgm:prSet/>
      <dgm:spPr/>
      <dgm:t>
        <a:bodyPr/>
        <a:lstStyle/>
        <a:p>
          <a:endParaRPr lang="en-IN"/>
        </a:p>
      </dgm:t>
    </dgm:pt>
    <dgm:pt modelId="{FBAD1D0B-42E6-4A71-93E5-29D2A161AEDF}" type="sibTrans" cxnId="{5D5314BF-A39C-4036-8878-96AFB797A862}">
      <dgm:prSet/>
      <dgm:spPr/>
      <dgm:t>
        <a:bodyPr/>
        <a:lstStyle/>
        <a:p>
          <a:endParaRPr lang="en-IN"/>
        </a:p>
      </dgm:t>
    </dgm:pt>
    <dgm:pt modelId="{F3DE7885-39DA-486E-B919-5E6C63C474A3}">
      <dgm:prSet phldrT="[Text]"/>
      <dgm:spPr/>
      <dgm:t>
        <a:bodyPr/>
        <a:lstStyle/>
        <a:p>
          <a:r>
            <a:rPr lang="en-US" dirty="0"/>
            <a:t>5.</a:t>
          </a:r>
          <a:endParaRPr lang="en-IN" dirty="0"/>
        </a:p>
      </dgm:t>
    </dgm:pt>
    <dgm:pt modelId="{8D95E893-57A0-4C14-AF95-3FEA695C09BF}" type="parTrans" cxnId="{AECF0F94-6F8E-43B9-BD6C-F2D894A5339D}">
      <dgm:prSet/>
      <dgm:spPr/>
      <dgm:t>
        <a:bodyPr/>
        <a:lstStyle/>
        <a:p>
          <a:endParaRPr lang="en-IN"/>
        </a:p>
      </dgm:t>
    </dgm:pt>
    <dgm:pt modelId="{B252C3F7-61E8-4F80-AE49-BC75038433F7}" type="sibTrans" cxnId="{AECF0F94-6F8E-43B9-BD6C-F2D894A5339D}">
      <dgm:prSet/>
      <dgm:spPr/>
      <dgm:t>
        <a:bodyPr/>
        <a:lstStyle/>
        <a:p>
          <a:endParaRPr lang="en-IN"/>
        </a:p>
      </dgm:t>
    </dgm:pt>
    <dgm:pt modelId="{61D78741-3DD0-44EE-9855-D5FA57825D3C}">
      <dgm:prSet phldrT="[Text]"/>
      <dgm:spPr/>
      <dgm:t>
        <a:bodyPr/>
        <a:lstStyle/>
        <a:p>
          <a:r>
            <a:rPr lang="en-US" dirty="0"/>
            <a:t>6.</a:t>
          </a:r>
          <a:endParaRPr lang="en-IN" dirty="0"/>
        </a:p>
      </dgm:t>
    </dgm:pt>
    <dgm:pt modelId="{AB2D399C-2A88-4928-9E63-D12352DF4BB4}" type="parTrans" cxnId="{6D273719-F446-43DD-8679-A6150CADDD71}">
      <dgm:prSet/>
      <dgm:spPr/>
      <dgm:t>
        <a:bodyPr/>
        <a:lstStyle/>
        <a:p>
          <a:endParaRPr lang="en-IN"/>
        </a:p>
      </dgm:t>
    </dgm:pt>
    <dgm:pt modelId="{FB6F8F7E-0E5F-42C4-A78C-D2E8468EC968}" type="sibTrans" cxnId="{6D273719-F446-43DD-8679-A6150CADDD71}">
      <dgm:prSet/>
      <dgm:spPr/>
      <dgm:t>
        <a:bodyPr/>
        <a:lstStyle/>
        <a:p>
          <a:endParaRPr lang="en-IN"/>
        </a:p>
      </dgm:t>
    </dgm:pt>
    <dgm:pt modelId="{E61DE616-7A87-4AA5-8AFD-5CDD6BEC74D6}">
      <dgm:prSet phldrT="[Text]"/>
      <dgm:spPr/>
      <dgm:t>
        <a:bodyPr/>
        <a:lstStyle/>
        <a:p>
          <a:r>
            <a:rPr lang="en-US" dirty="0"/>
            <a:t>7.</a:t>
          </a:r>
          <a:endParaRPr lang="en-IN" dirty="0"/>
        </a:p>
      </dgm:t>
    </dgm:pt>
    <dgm:pt modelId="{CFFB3F0B-DB80-41BC-9CBC-A7932825AAD3}" type="parTrans" cxnId="{F255914A-FA00-4656-A9BD-BAEF00189A10}">
      <dgm:prSet/>
      <dgm:spPr/>
      <dgm:t>
        <a:bodyPr/>
        <a:lstStyle/>
        <a:p>
          <a:endParaRPr lang="en-IN"/>
        </a:p>
      </dgm:t>
    </dgm:pt>
    <dgm:pt modelId="{7DDAC37B-E0D9-4AE0-BA0C-96BD11760DDD}" type="sibTrans" cxnId="{F255914A-FA00-4656-A9BD-BAEF00189A10}">
      <dgm:prSet/>
      <dgm:spPr/>
      <dgm:t>
        <a:bodyPr/>
        <a:lstStyle/>
        <a:p>
          <a:endParaRPr lang="en-IN"/>
        </a:p>
      </dgm:t>
    </dgm:pt>
    <dgm:pt modelId="{AA2706AE-D25C-40F4-9211-A0B318DFE510}">
      <dgm:prSet phldrT="[Text]"/>
      <dgm:spPr/>
      <dgm:t>
        <a:bodyPr/>
        <a:lstStyle/>
        <a:p>
          <a:r>
            <a:rPr lang="en-US" dirty="0"/>
            <a:t>8.</a:t>
          </a:r>
          <a:endParaRPr lang="en-IN" dirty="0"/>
        </a:p>
      </dgm:t>
    </dgm:pt>
    <dgm:pt modelId="{AADAD1EE-4993-4995-A4C6-382FE1E3FC21}" type="parTrans" cxnId="{0E22691B-3221-44CE-862F-CE21438B7575}">
      <dgm:prSet/>
      <dgm:spPr/>
      <dgm:t>
        <a:bodyPr/>
        <a:lstStyle/>
        <a:p>
          <a:endParaRPr lang="en-IN"/>
        </a:p>
      </dgm:t>
    </dgm:pt>
    <dgm:pt modelId="{49A3A26D-58CA-41B2-A68B-964FFB817AAC}" type="sibTrans" cxnId="{0E22691B-3221-44CE-862F-CE21438B7575}">
      <dgm:prSet/>
      <dgm:spPr/>
      <dgm:t>
        <a:bodyPr/>
        <a:lstStyle/>
        <a:p>
          <a:endParaRPr lang="en-IN"/>
        </a:p>
      </dgm:t>
    </dgm:pt>
    <dgm:pt modelId="{C8A1C307-E395-461B-810D-86F710D1FA4B}">
      <dgm:prSet phldrT="[Text]"/>
      <dgm:spPr/>
      <dgm:t>
        <a:bodyPr/>
        <a:lstStyle/>
        <a:p>
          <a:r>
            <a:rPr lang="en-US" dirty="0"/>
            <a:t>9.</a:t>
          </a:r>
          <a:endParaRPr lang="en-IN" dirty="0"/>
        </a:p>
      </dgm:t>
    </dgm:pt>
    <dgm:pt modelId="{B8B93378-5E60-4C32-9A46-5B43AA28D0AB}" type="parTrans" cxnId="{DA5EEF45-BD75-4229-82C6-9AEE5A8443AC}">
      <dgm:prSet/>
      <dgm:spPr/>
      <dgm:t>
        <a:bodyPr/>
        <a:lstStyle/>
        <a:p>
          <a:endParaRPr lang="en-IN"/>
        </a:p>
      </dgm:t>
    </dgm:pt>
    <dgm:pt modelId="{62875012-8736-48F8-B22D-1364F210C152}" type="sibTrans" cxnId="{DA5EEF45-BD75-4229-82C6-9AEE5A8443AC}">
      <dgm:prSet/>
      <dgm:spPr/>
      <dgm:t>
        <a:bodyPr/>
        <a:lstStyle/>
        <a:p>
          <a:endParaRPr lang="en-IN"/>
        </a:p>
      </dgm:t>
    </dgm:pt>
    <dgm:pt modelId="{9B9A0866-4620-4EBC-9A04-9E8F8AC7A679}">
      <dgm:prSet phldrT="[Text]"/>
      <dgm:spPr/>
      <dgm:t>
        <a:bodyPr/>
        <a:lstStyle/>
        <a:p>
          <a:r>
            <a:rPr lang="en-US" dirty="0"/>
            <a:t>10.</a:t>
          </a:r>
          <a:endParaRPr lang="en-IN" dirty="0"/>
        </a:p>
      </dgm:t>
    </dgm:pt>
    <dgm:pt modelId="{946BF3DD-E4AD-4DC5-B883-1504E2B30EB0}" type="parTrans" cxnId="{55D783B3-4F91-4209-9D5F-7A297F6894EB}">
      <dgm:prSet/>
      <dgm:spPr/>
      <dgm:t>
        <a:bodyPr/>
        <a:lstStyle/>
        <a:p>
          <a:endParaRPr lang="en-IN"/>
        </a:p>
      </dgm:t>
    </dgm:pt>
    <dgm:pt modelId="{92A730A3-3C39-4395-9578-9660DEE2D7FA}" type="sibTrans" cxnId="{55D783B3-4F91-4209-9D5F-7A297F6894EB}">
      <dgm:prSet/>
      <dgm:spPr/>
      <dgm:t>
        <a:bodyPr/>
        <a:lstStyle/>
        <a:p>
          <a:endParaRPr lang="en-IN"/>
        </a:p>
      </dgm:t>
    </dgm:pt>
    <dgm:pt modelId="{2DD91F64-E1D5-4473-9E68-4CFC2D377FF2}">
      <dgm:prSet phldrT="[Text]" custT="1"/>
      <dgm:spPr>
        <a:solidFill>
          <a:srgbClr val="35948E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Strategically located in the National Capital Region (NCR) having strong connectivity to Delhi and other Towns in the region and National Highways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316D8F-AEFD-4628-8E91-77E04A0EE584}" type="parTrans" cxnId="{2B99AB8A-B468-47BA-AADD-B90DD5294506}">
      <dgm:prSet/>
      <dgm:spPr/>
      <dgm:t>
        <a:bodyPr/>
        <a:lstStyle/>
        <a:p>
          <a:endParaRPr lang="en-IN"/>
        </a:p>
      </dgm:t>
    </dgm:pt>
    <dgm:pt modelId="{94F6316B-1E37-4739-8BED-83422DA9A62D}" type="sibTrans" cxnId="{2B99AB8A-B468-47BA-AADD-B90DD5294506}">
      <dgm:prSet/>
      <dgm:spPr/>
      <dgm:t>
        <a:bodyPr/>
        <a:lstStyle/>
        <a:p>
          <a:endParaRPr lang="en-IN"/>
        </a:p>
      </dgm:t>
    </dgm:pt>
    <dgm:pt modelId="{FEA6D8B6-1B52-4DAA-AE90-A02539DF60DB}">
      <dgm:prSet phldrT="[Text]" custT="1"/>
      <dgm:spPr>
        <a:solidFill>
          <a:srgbClr val="B7BFC3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Located at the western border of National Capital Territory of Delhi (NCTD)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5E99A6-2CDD-4563-9DEE-8612C5EE181B}" type="parTrans" cxnId="{51BA97BB-CBBB-4909-B4FF-B42644BF1F54}">
      <dgm:prSet/>
      <dgm:spPr/>
      <dgm:t>
        <a:bodyPr/>
        <a:lstStyle/>
        <a:p>
          <a:endParaRPr lang="en-IN"/>
        </a:p>
      </dgm:t>
    </dgm:pt>
    <dgm:pt modelId="{315ECF27-17ED-4B57-A113-26D4B35F5EED}" type="sibTrans" cxnId="{51BA97BB-CBBB-4909-B4FF-B42644BF1F54}">
      <dgm:prSet/>
      <dgm:spPr/>
      <dgm:t>
        <a:bodyPr/>
        <a:lstStyle/>
        <a:p>
          <a:endParaRPr lang="en-IN"/>
        </a:p>
      </dgm:t>
    </dgm:pt>
    <dgm:pt modelId="{6A0E35D4-125B-4089-B346-0EF5E864153E}">
      <dgm:prSet phldrT="[Text]" custT="1"/>
      <dgm:spPr>
        <a:solidFill>
          <a:srgbClr val="35948E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Located along the </a:t>
          </a:r>
          <a:r>
            <a:rPr lang="en-US" sz="1400" b="0" i="0" dirty="0" err="1">
              <a:latin typeface="Arial" panose="020B0604020202020204" pitchFamily="34" charset="0"/>
              <a:cs typeface="Arial" panose="020B0604020202020204" pitchFamily="34" charset="0"/>
            </a:rPr>
            <a:t>Kundli</a:t>
          </a:r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 Manesar Palwal (KMP) Expressway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ACDB7A-FE85-424E-B772-00E907D40ED3}" type="parTrans" cxnId="{AEBA53B6-E1DF-4065-8BB8-3DC94B845319}">
      <dgm:prSet/>
      <dgm:spPr/>
      <dgm:t>
        <a:bodyPr/>
        <a:lstStyle/>
        <a:p>
          <a:endParaRPr lang="en-IN"/>
        </a:p>
      </dgm:t>
    </dgm:pt>
    <dgm:pt modelId="{D588ABBE-EC2D-4510-9707-B41504D49EF3}" type="sibTrans" cxnId="{AEBA53B6-E1DF-4065-8BB8-3DC94B845319}">
      <dgm:prSet/>
      <dgm:spPr/>
      <dgm:t>
        <a:bodyPr/>
        <a:lstStyle/>
        <a:p>
          <a:endParaRPr lang="en-IN"/>
        </a:p>
      </dgm:t>
    </dgm:pt>
    <dgm:pt modelId="{06707A99-C3D8-49D8-895C-4AE5CEC3C5DD}">
      <dgm:prSet phldrT="[Text]" custT="1"/>
      <dgm:spPr>
        <a:solidFill>
          <a:srgbClr val="B7BFC3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Strategically located among in the industrial hubs of the region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86BA0-A782-48B2-83F2-14D52B949B9D}" type="parTrans" cxnId="{795BF6C0-C15D-41DF-A5E9-6785D7DA582B}">
      <dgm:prSet/>
      <dgm:spPr/>
      <dgm:t>
        <a:bodyPr/>
        <a:lstStyle/>
        <a:p>
          <a:endParaRPr lang="en-IN"/>
        </a:p>
      </dgm:t>
    </dgm:pt>
    <dgm:pt modelId="{4D9D129E-4C00-4527-B994-F3878485BA74}" type="sibTrans" cxnId="{795BF6C0-C15D-41DF-A5E9-6785D7DA582B}">
      <dgm:prSet/>
      <dgm:spPr/>
      <dgm:t>
        <a:bodyPr/>
        <a:lstStyle/>
        <a:p>
          <a:endParaRPr lang="en-IN"/>
        </a:p>
      </dgm:t>
    </dgm:pt>
    <dgm:pt modelId="{1D64D335-7928-4571-B537-A76BF9C09720}">
      <dgm:prSet phldrT="[Text]" custT="1"/>
      <dgm:spPr>
        <a:solidFill>
          <a:srgbClr val="35948E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Rail connectivity to the Northern Railway line and linked to the Dedicated Freight Corridor (DFC) of Delhi Mumbai Industrial Corridor (DMIC)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87E61-F4E5-4C61-BC8E-0959DAD28A38}" type="parTrans" cxnId="{FEC4430C-C10D-4288-8BF1-52B832B13F99}">
      <dgm:prSet/>
      <dgm:spPr/>
      <dgm:t>
        <a:bodyPr/>
        <a:lstStyle/>
        <a:p>
          <a:endParaRPr lang="en-IN"/>
        </a:p>
      </dgm:t>
    </dgm:pt>
    <dgm:pt modelId="{4C8B5A43-3E15-426B-9F9A-7C72592E6082}" type="sibTrans" cxnId="{FEC4430C-C10D-4288-8BF1-52B832B13F99}">
      <dgm:prSet/>
      <dgm:spPr/>
      <dgm:t>
        <a:bodyPr/>
        <a:lstStyle/>
        <a:p>
          <a:endParaRPr lang="en-IN"/>
        </a:p>
      </dgm:t>
    </dgm:pt>
    <dgm:pt modelId="{A9ECCA4A-E1D9-4981-875C-99819D6D071A}">
      <dgm:prSet phldrT="[Text]" custT="1"/>
      <dgm:spPr>
        <a:solidFill>
          <a:srgbClr val="B7BFC3"/>
        </a:solidFill>
      </dgm:spPr>
      <dgm:t>
        <a:bodyPr/>
        <a:lstStyle/>
        <a:p>
          <a:r>
            <a:rPr lang="en-IN" sz="1400" b="0" i="0" dirty="0">
              <a:latin typeface="Arial" panose="020B0604020202020204" pitchFamily="34" charset="0"/>
              <a:cs typeface="Arial" panose="020B0604020202020204" pitchFamily="34" charset="0"/>
            </a:rPr>
            <a:t>Strong Promoter Credentials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F24DB-EBB1-4FAE-B8AC-8005808800BF}" type="parTrans" cxnId="{EB429089-1847-47C1-9CAA-8C98B810C0DE}">
      <dgm:prSet/>
      <dgm:spPr/>
      <dgm:t>
        <a:bodyPr/>
        <a:lstStyle/>
        <a:p>
          <a:endParaRPr lang="en-IN"/>
        </a:p>
      </dgm:t>
    </dgm:pt>
    <dgm:pt modelId="{3BAC7297-319D-41B5-A90A-A404A663EC04}" type="sibTrans" cxnId="{EB429089-1847-47C1-9CAA-8C98B810C0DE}">
      <dgm:prSet/>
      <dgm:spPr/>
      <dgm:t>
        <a:bodyPr/>
        <a:lstStyle/>
        <a:p>
          <a:endParaRPr lang="en-IN"/>
        </a:p>
      </dgm:t>
    </dgm:pt>
    <dgm:pt modelId="{F6BD83B0-E942-47A8-B718-3B61224F5B1B}">
      <dgm:prSet phldrT="[Text]" custT="1"/>
      <dgm:spPr>
        <a:solidFill>
          <a:srgbClr val="35948E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Ready availability of freehold land for immediate development.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47FDC-6B2E-4162-8CBE-4555518E0D78}" type="parTrans" cxnId="{1ED3CD89-DA7D-48CF-B22E-9E0681B839EF}">
      <dgm:prSet/>
      <dgm:spPr/>
      <dgm:t>
        <a:bodyPr/>
        <a:lstStyle/>
        <a:p>
          <a:endParaRPr lang="en-IN"/>
        </a:p>
      </dgm:t>
    </dgm:pt>
    <dgm:pt modelId="{561CC89E-4605-4753-AAA4-8EB03D7BA00A}" type="sibTrans" cxnId="{1ED3CD89-DA7D-48CF-B22E-9E0681B839EF}">
      <dgm:prSet/>
      <dgm:spPr/>
      <dgm:t>
        <a:bodyPr/>
        <a:lstStyle/>
        <a:p>
          <a:endParaRPr lang="en-IN"/>
        </a:p>
      </dgm:t>
    </dgm:pt>
    <dgm:pt modelId="{B77E9B5F-0A85-42F7-B07A-09099E6D5D17}">
      <dgm:prSet phldrT="[Text]" custT="1"/>
      <dgm:spPr>
        <a:solidFill>
          <a:srgbClr val="B7BFC3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Development of Phase I Industrial Colony on 45 acres in progress. Additionally 45 acres of land under grant of license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7C8E57-0DD2-4116-8B61-055BFEC136C5}" type="parTrans" cxnId="{D70669FA-412E-4A24-BA84-A88904938135}">
      <dgm:prSet/>
      <dgm:spPr/>
      <dgm:t>
        <a:bodyPr/>
        <a:lstStyle/>
        <a:p>
          <a:endParaRPr lang="en-IN"/>
        </a:p>
      </dgm:t>
    </dgm:pt>
    <dgm:pt modelId="{415FCE88-980A-46E3-9772-05BB56A1FC1C}" type="sibTrans" cxnId="{D70669FA-412E-4A24-BA84-A88904938135}">
      <dgm:prSet/>
      <dgm:spPr/>
      <dgm:t>
        <a:bodyPr/>
        <a:lstStyle/>
        <a:p>
          <a:endParaRPr lang="en-IN"/>
        </a:p>
      </dgm:t>
    </dgm:pt>
    <dgm:pt modelId="{CF410901-1534-4B19-98F9-40381BFC28FF}">
      <dgm:prSet phldrT="[Text]" custT="1"/>
      <dgm:spPr>
        <a:solidFill>
          <a:srgbClr val="35948E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Greenfield Project - Opportunity for development of the state-of-art economic enclave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53FD2A-6E94-4928-BD12-C4C6410EF3C6}" type="parTrans" cxnId="{D08E08FB-443A-42E3-8B5C-46B661CB16FC}">
      <dgm:prSet/>
      <dgm:spPr/>
      <dgm:t>
        <a:bodyPr/>
        <a:lstStyle/>
        <a:p>
          <a:endParaRPr lang="en-IN"/>
        </a:p>
      </dgm:t>
    </dgm:pt>
    <dgm:pt modelId="{01583BF3-001D-4857-BA85-D2942BCE29E7}" type="sibTrans" cxnId="{D08E08FB-443A-42E3-8B5C-46B661CB16FC}">
      <dgm:prSet/>
      <dgm:spPr/>
      <dgm:t>
        <a:bodyPr/>
        <a:lstStyle/>
        <a:p>
          <a:endParaRPr lang="en-IN"/>
        </a:p>
      </dgm:t>
    </dgm:pt>
    <dgm:pt modelId="{0D27DF52-9044-46B7-B8C0-26A9119F1582}">
      <dgm:prSet phldrT="[Text]" custT="1"/>
      <dgm:spPr>
        <a:solidFill>
          <a:srgbClr val="B7BFC3"/>
        </a:solidFill>
      </dgm:spPr>
      <dgm:t>
        <a:bodyPr/>
        <a:lstStyle/>
        <a:p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DFC, DMIC and the KMP Expressway will enhance core infrastructure and create complementary economic activities</a:t>
          </a:r>
          <a:endParaRPr lang="en-IN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80738B-9ECF-4512-8472-E527F9CD0963}" type="parTrans" cxnId="{58287D12-0969-4E74-BF9B-1B3ADD6A8D5A}">
      <dgm:prSet/>
      <dgm:spPr/>
      <dgm:t>
        <a:bodyPr/>
        <a:lstStyle/>
        <a:p>
          <a:endParaRPr lang="en-IN"/>
        </a:p>
      </dgm:t>
    </dgm:pt>
    <dgm:pt modelId="{ADCF696F-CDE1-45FE-87E3-7D23FD9C8540}" type="sibTrans" cxnId="{58287D12-0969-4E74-BF9B-1B3ADD6A8D5A}">
      <dgm:prSet/>
      <dgm:spPr/>
      <dgm:t>
        <a:bodyPr/>
        <a:lstStyle/>
        <a:p>
          <a:endParaRPr lang="en-IN"/>
        </a:p>
      </dgm:t>
    </dgm:pt>
    <dgm:pt modelId="{2D3F93D8-CAE6-421C-8B8B-0F2FFC72F07D}" type="pres">
      <dgm:prSet presAssocID="{8AA2C589-0E54-4D3F-BA74-3E48FA28119A}" presName="Name0" presStyleCnt="0">
        <dgm:presLayoutVars>
          <dgm:dir/>
          <dgm:animLvl val="lvl"/>
          <dgm:resizeHandles val="exact"/>
        </dgm:presLayoutVars>
      </dgm:prSet>
      <dgm:spPr/>
    </dgm:pt>
    <dgm:pt modelId="{EB59C946-7A57-4437-A829-6AE5213849E1}" type="pres">
      <dgm:prSet presAssocID="{F31938A2-B974-4A84-B5DE-6FB00D30EE68}" presName="linNode" presStyleCnt="0"/>
      <dgm:spPr/>
    </dgm:pt>
    <dgm:pt modelId="{D68E6400-2FD1-4D1D-A1D5-706F31680D82}" type="pres">
      <dgm:prSet presAssocID="{F31938A2-B974-4A84-B5DE-6FB00D30EE68}" presName="parTx" presStyleLbl="revTx" presStyleIdx="0" presStyleCnt="10">
        <dgm:presLayoutVars>
          <dgm:chMax val="1"/>
          <dgm:bulletEnabled val="1"/>
        </dgm:presLayoutVars>
      </dgm:prSet>
      <dgm:spPr/>
    </dgm:pt>
    <dgm:pt modelId="{7C990FAB-C703-4AE0-8342-1676EB7B2F93}" type="pres">
      <dgm:prSet presAssocID="{F31938A2-B974-4A84-B5DE-6FB00D30EE68}" presName="bracket" presStyleLbl="parChTrans1D1" presStyleIdx="0" presStyleCnt="10"/>
      <dgm:spPr/>
    </dgm:pt>
    <dgm:pt modelId="{AD9BCEA5-A53D-46B3-B863-B4CD25C9F1C0}" type="pres">
      <dgm:prSet presAssocID="{F31938A2-B974-4A84-B5DE-6FB00D30EE68}" presName="spH" presStyleCnt="0"/>
      <dgm:spPr/>
    </dgm:pt>
    <dgm:pt modelId="{410D652B-1978-4FDA-ABA9-12A759E4BAF2}" type="pres">
      <dgm:prSet presAssocID="{F31938A2-B974-4A84-B5DE-6FB00D30EE68}" presName="desTx" presStyleLbl="node1" presStyleIdx="0" presStyleCnt="10">
        <dgm:presLayoutVars>
          <dgm:bulletEnabled val="1"/>
        </dgm:presLayoutVars>
      </dgm:prSet>
      <dgm:spPr/>
    </dgm:pt>
    <dgm:pt modelId="{CE46A756-A36D-4B95-86A7-81DA507D7AE4}" type="pres">
      <dgm:prSet presAssocID="{A53083ED-EC7E-4653-B100-D4BB6BFDBB04}" presName="spV" presStyleCnt="0"/>
      <dgm:spPr/>
    </dgm:pt>
    <dgm:pt modelId="{910D3456-12AC-40C0-99C2-2CE6B5755E34}" type="pres">
      <dgm:prSet presAssocID="{898C7F29-D5A8-4F47-AA28-AF457375BBAF}" presName="linNode" presStyleCnt="0"/>
      <dgm:spPr/>
    </dgm:pt>
    <dgm:pt modelId="{ECC661CB-F968-4DB4-BA98-EDC66BB29319}" type="pres">
      <dgm:prSet presAssocID="{898C7F29-D5A8-4F47-AA28-AF457375BBAF}" presName="parTx" presStyleLbl="revTx" presStyleIdx="1" presStyleCnt="10">
        <dgm:presLayoutVars>
          <dgm:chMax val="1"/>
          <dgm:bulletEnabled val="1"/>
        </dgm:presLayoutVars>
      </dgm:prSet>
      <dgm:spPr/>
    </dgm:pt>
    <dgm:pt modelId="{61B26280-4C6A-4873-8AC7-18A25BE57685}" type="pres">
      <dgm:prSet presAssocID="{898C7F29-D5A8-4F47-AA28-AF457375BBAF}" presName="bracket" presStyleLbl="parChTrans1D1" presStyleIdx="1" presStyleCnt="10"/>
      <dgm:spPr/>
    </dgm:pt>
    <dgm:pt modelId="{42CABCCC-7BF1-49DC-872F-AC30A0ADB278}" type="pres">
      <dgm:prSet presAssocID="{898C7F29-D5A8-4F47-AA28-AF457375BBAF}" presName="spH" presStyleCnt="0"/>
      <dgm:spPr/>
    </dgm:pt>
    <dgm:pt modelId="{1AB108FA-D4C6-4D79-850F-CEF96782B63D}" type="pres">
      <dgm:prSet presAssocID="{898C7F29-D5A8-4F47-AA28-AF457375BBAF}" presName="desTx" presStyleLbl="node1" presStyleIdx="1" presStyleCnt="10">
        <dgm:presLayoutVars>
          <dgm:bulletEnabled val="1"/>
        </dgm:presLayoutVars>
      </dgm:prSet>
      <dgm:spPr/>
    </dgm:pt>
    <dgm:pt modelId="{1F0ED24A-B04A-453C-84F0-5FF8929D89AB}" type="pres">
      <dgm:prSet presAssocID="{004FF12E-4ED7-4C46-9DD4-E75F104F9785}" presName="spV" presStyleCnt="0"/>
      <dgm:spPr/>
    </dgm:pt>
    <dgm:pt modelId="{FD049F51-D251-46EF-9583-997ACC416833}" type="pres">
      <dgm:prSet presAssocID="{BC0DE17E-2527-423E-8FAB-8AD947FE7F12}" presName="linNode" presStyleCnt="0"/>
      <dgm:spPr/>
    </dgm:pt>
    <dgm:pt modelId="{D8F8B9EF-F6CD-49DE-8487-40FC78987D08}" type="pres">
      <dgm:prSet presAssocID="{BC0DE17E-2527-423E-8FAB-8AD947FE7F12}" presName="parTx" presStyleLbl="revTx" presStyleIdx="2" presStyleCnt="10">
        <dgm:presLayoutVars>
          <dgm:chMax val="1"/>
          <dgm:bulletEnabled val="1"/>
        </dgm:presLayoutVars>
      </dgm:prSet>
      <dgm:spPr/>
    </dgm:pt>
    <dgm:pt modelId="{38142841-6BF3-4B2A-8B6E-EA6621B2B310}" type="pres">
      <dgm:prSet presAssocID="{BC0DE17E-2527-423E-8FAB-8AD947FE7F12}" presName="bracket" presStyleLbl="parChTrans1D1" presStyleIdx="2" presStyleCnt="10"/>
      <dgm:spPr/>
    </dgm:pt>
    <dgm:pt modelId="{419EC71E-31E9-45D7-9689-AB02D8AA337C}" type="pres">
      <dgm:prSet presAssocID="{BC0DE17E-2527-423E-8FAB-8AD947FE7F12}" presName="spH" presStyleCnt="0"/>
      <dgm:spPr/>
    </dgm:pt>
    <dgm:pt modelId="{629B570C-6253-444C-97E6-D6F3E0D06DA6}" type="pres">
      <dgm:prSet presAssocID="{BC0DE17E-2527-423E-8FAB-8AD947FE7F12}" presName="desTx" presStyleLbl="node1" presStyleIdx="2" presStyleCnt="10">
        <dgm:presLayoutVars>
          <dgm:bulletEnabled val="1"/>
        </dgm:presLayoutVars>
      </dgm:prSet>
      <dgm:spPr/>
    </dgm:pt>
    <dgm:pt modelId="{5D802D76-5317-4427-9A54-C77819D4EF39}" type="pres">
      <dgm:prSet presAssocID="{DCE2D86C-D35E-4702-AEBB-F2418E1FCFC8}" presName="spV" presStyleCnt="0"/>
      <dgm:spPr/>
    </dgm:pt>
    <dgm:pt modelId="{131632B1-8C86-45B8-A232-4280D5A45460}" type="pres">
      <dgm:prSet presAssocID="{9B230295-A2F5-4400-A33D-564C9788380D}" presName="linNode" presStyleCnt="0"/>
      <dgm:spPr/>
    </dgm:pt>
    <dgm:pt modelId="{D1502E1A-37B1-42D5-B0FD-8F6E0CFC95ED}" type="pres">
      <dgm:prSet presAssocID="{9B230295-A2F5-4400-A33D-564C9788380D}" presName="parTx" presStyleLbl="revTx" presStyleIdx="3" presStyleCnt="10">
        <dgm:presLayoutVars>
          <dgm:chMax val="1"/>
          <dgm:bulletEnabled val="1"/>
        </dgm:presLayoutVars>
      </dgm:prSet>
      <dgm:spPr/>
    </dgm:pt>
    <dgm:pt modelId="{9A45CDE4-3D9F-4F5F-AFFB-19487A2D3968}" type="pres">
      <dgm:prSet presAssocID="{9B230295-A2F5-4400-A33D-564C9788380D}" presName="bracket" presStyleLbl="parChTrans1D1" presStyleIdx="3" presStyleCnt="10"/>
      <dgm:spPr/>
    </dgm:pt>
    <dgm:pt modelId="{46AF613C-6E6D-49D3-BB9C-31B5268B0ED6}" type="pres">
      <dgm:prSet presAssocID="{9B230295-A2F5-4400-A33D-564C9788380D}" presName="spH" presStyleCnt="0"/>
      <dgm:spPr/>
    </dgm:pt>
    <dgm:pt modelId="{D16201A8-48AC-4156-B702-42AF6A5787EA}" type="pres">
      <dgm:prSet presAssocID="{9B230295-A2F5-4400-A33D-564C9788380D}" presName="desTx" presStyleLbl="node1" presStyleIdx="3" presStyleCnt="10">
        <dgm:presLayoutVars>
          <dgm:bulletEnabled val="1"/>
        </dgm:presLayoutVars>
      </dgm:prSet>
      <dgm:spPr/>
    </dgm:pt>
    <dgm:pt modelId="{DA21810B-0C28-4CB5-9E58-D0CED21904A3}" type="pres">
      <dgm:prSet presAssocID="{FBAD1D0B-42E6-4A71-93E5-29D2A161AEDF}" presName="spV" presStyleCnt="0"/>
      <dgm:spPr/>
    </dgm:pt>
    <dgm:pt modelId="{7AF248A7-6DE0-4938-9852-C37C5B17D2BB}" type="pres">
      <dgm:prSet presAssocID="{F3DE7885-39DA-486E-B919-5E6C63C474A3}" presName="linNode" presStyleCnt="0"/>
      <dgm:spPr/>
    </dgm:pt>
    <dgm:pt modelId="{F69560D0-FC26-40E1-B3BD-804F8978876C}" type="pres">
      <dgm:prSet presAssocID="{F3DE7885-39DA-486E-B919-5E6C63C474A3}" presName="parTx" presStyleLbl="revTx" presStyleIdx="4" presStyleCnt="10">
        <dgm:presLayoutVars>
          <dgm:chMax val="1"/>
          <dgm:bulletEnabled val="1"/>
        </dgm:presLayoutVars>
      </dgm:prSet>
      <dgm:spPr/>
    </dgm:pt>
    <dgm:pt modelId="{26972197-2488-416A-ADDD-0BC76F64AEA9}" type="pres">
      <dgm:prSet presAssocID="{F3DE7885-39DA-486E-B919-5E6C63C474A3}" presName="bracket" presStyleLbl="parChTrans1D1" presStyleIdx="4" presStyleCnt="10"/>
      <dgm:spPr/>
    </dgm:pt>
    <dgm:pt modelId="{2CC8DFBC-F9E0-4566-9CD5-164DD838F020}" type="pres">
      <dgm:prSet presAssocID="{F3DE7885-39DA-486E-B919-5E6C63C474A3}" presName="spH" presStyleCnt="0"/>
      <dgm:spPr/>
    </dgm:pt>
    <dgm:pt modelId="{C94A4F73-ED1E-42A4-A3D4-57A0B1BF2AF8}" type="pres">
      <dgm:prSet presAssocID="{F3DE7885-39DA-486E-B919-5E6C63C474A3}" presName="desTx" presStyleLbl="node1" presStyleIdx="4" presStyleCnt="10">
        <dgm:presLayoutVars>
          <dgm:bulletEnabled val="1"/>
        </dgm:presLayoutVars>
      </dgm:prSet>
      <dgm:spPr/>
    </dgm:pt>
    <dgm:pt modelId="{C5458829-16E8-42D2-BB60-5E5D617DF7AF}" type="pres">
      <dgm:prSet presAssocID="{B252C3F7-61E8-4F80-AE49-BC75038433F7}" presName="spV" presStyleCnt="0"/>
      <dgm:spPr/>
    </dgm:pt>
    <dgm:pt modelId="{2AA47ED3-1DCF-44BC-ADCF-24ABB049D0C6}" type="pres">
      <dgm:prSet presAssocID="{61D78741-3DD0-44EE-9855-D5FA57825D3C}" presName="linNode" presStyleCnt="0"/>
      <dgm:spPr/>
    </dgm:pt>
    <dgm:pt modelId="{BFCA38CC-8459-49BF-8B64-9B3C2E0F0561}" type="pres">
      <dgm:prSet presAssocID="{61D78741-3DD0-44EE-9855-D5FA57825D3C}" presName="parTx" presStyleLbl="revTx" presStyleIdx="5" presStyleCnt="10">
        <dgm:presLayoutVars>
          <dgm:chMax val="1"/>
          <dgm:bulletEnabled val="1"/>
        </dgm:presLayoutVars>
      </dgm:prSet>
      <dgm:spPr/>
    </dgm:pt>
    <dgm:pt modelId="{69658B2C-AE98-4A74-AB92-52154C22190E}" type="pres">
      <dgm:prSet presAssocID="{61D78741-3DD0-44EE-9855-D5FA57825D3C}" presName="bracket" presStyleLbl="parChTrans1D1" presStyleIdx="5" presStyleCnt="10"/>
      <dgm:spPr/>
    </dgm:pt>
    <dgm:pt modelId="{3DD25DC3-17B7-4971-8068-689B4B033BCD}" type="pres">
      <dgm:prSet presAssocID="{61D78741-3DD0-44EE-9855-D5FA57825D3C}" presName="spH" presStyleCnt="0"/>
      <dgm:spPr/>
    </dgm:pt>
    <dgm:pt modelId="{EA4CB541-4B37-4D1D-B811-F57F5EC4C99B}" type="pres">
      <dgm:prSet presAssocID="{61D78741-3DD0-44EE-9855-D5FA57825D3C}" presName="desTx" presStyleLbl="node1" presStyleIdx="5" presStyleCnt="10">
        <dgm:presLayoutVars>
          <dgm:bulletEnabled val="1"/>
        </dgm:presLayoutVars>
      </dgm:prSet>
      <dgm:spPr/>
    </dgm:pt>
    <dgm:pt modelId="{87ACE8B4-1ADA-4E09-80E9-B27412F9AABF}" type="pres">
      <dgm:prSet presAssocID="{FB6F8F7E-0E5F-42C4-A78C-D2E8468EC968}" presName="spV" presStyleCnt="0"/>
      <dgm:spPr/>
    </dgm:pt>
    <dgm:pt modelId="{5F594160-2434-434C-8D3C-5EDF816E224C}" type="pres">
      <dgm:prSet presAssocID="{E61DE616-7A87-4AA5-8AFD-5CDD6BEC74D6}" presName="linNode" presStyleCnt="0"/>
      <dgm:spPr/>
    </dgm:pt>
    <dgm:pt modelId="{F22DCC0C-AF94-4C54-80D9-D205AC10EBA6}" type="pres">
      <dgm:prSet presAssocID="{E61DE616-7A87-4AA5-8AFD-5CDD6BEC74D6}" presName="parTx" presStyleLbl="revTx" presStyleIdx="6" presStyleCnt="10">
        <dgm:presLayoutVars>
          <dgm:chMax val="1"/>
          <dgm:bulletEnabled val="1"/>
        </dgm:presLayoutVars>
      </dgm:prSet>
      <dgm:spPr/>
    </dgm:pt>
    <dgm:pt modelId="{3ADBC1D9-3BC3-4F2B-96EC-DFD101F9EAFE}" type="pres">
      <dgm:prSet presAssocID="{E61DE616-7A87-4AA5-8AFD-5CDD6BEC74D6}" presName="bracket" presStyleLbl="parChTrans1D1" presStyleIdx="6" presStyleCnt="10"/>
      <dgm:spPr/>
    </dgm:pt>
    <dgm:pt modelId="{0C391B5F-154D-4337-8D34-0794DADF3C06}" type="pres">
      <dgm:prSet presAssocID="{E61DE616-7A87-4AA5-8AFD-5CDD6BEC74D6}" presName="spH" presStyleCnt="0"/>
      <dgm:spPr/>
    </dgm:pt>
    <dgm:pt modelId="{2C35C491-8C5A-4DB8-8E9F-2DB3CB063A16}" type="pres">
      <dgm:prSet presAssocID="{E61DE616-7A87-4AA5-8AFD-5CDD6BEC74D6}" presName="desTx" presStyleLbl="node1" presStyleIdx="6" presStyleCnt="10">
        <dgm:presLayoutVars>
          <dgm:bulletEnabled val="1"/>
        </dgm:presLayoutVars>
      </dgm:prSet>
      <dgm:spPr/>
    </dgm:pt>
    <dgm:pt modelId="{51E5FF66-42FF-4D6C-A5B2-29BF6CBFDFEF}" type="pres">
      <dgm:prSet presAssocID="{7DDAC37B-E0D9-4AE0-BA0C-96BD11760DDD}" presName="spV" presStyleCnt="0"/>
      <dgm:spPr/>
    </dgm:pt>
    <dgm:pt modelId="{313D52E4-AB1B-4DFE-A4FB-13ADDA4C8671}" type="pres">
      <dgm:prSet presAssocID="{AA2706AE-D25C-40F4-9211-A0B318DFE510}" presName="linNode" presStyleCnt="0"/>
      <dgm:spPr/>
    </dgm:pt>
    <dgm:pt modelId="{1425BF76-8E63-4EEE-B3AA-B1DB6688B733}" type="pres">
      <dgm:prSet presAssocID="{AA2706AE-D25C-40F4-9211-A0B318DFE510}" presName="parTx" presStyleLbl="revTx" presStyleIdx="7" presStyleCnt="10">
        <dgm:presLayoutVars>
          <dgm:chMax val="1"/>
          <dgm:bulletEnabled val="1"/>
        </dgm:presLayoutVars>
      </dgm:prSet>
      <dgm:spPr/>
    </dgm:pt>
    <dgm:pt modelId="{699A106A-46C0-44C7-BB4C-F28FACB4E2A9}" type="pres">
      <dgm:prSet presAssocID="{AA2706AE-D25C-40F4-9211-A0B318DFE510}" presName="bracket" presStyleLbl="parChTrans1D1" presStyleIdx="7" presStyleCnt="10"/>
      <dgm:spPr/>
    </dgm:pt>
    <dgm:pt modelId="{913FB007-9DBA-48A3-9334-A323689A5C29}" type="pres">
      <dgm:prSet presAssocID="{AA2706AE-D25C-40F4-9211-A0B318DFE510}" presName="spH" presStyleCnt="0"/>
      <dgm:spPr/>
    </dgm:pt>
    <dgm:pt modelId="{67163231-5F2E-46BA-8233-8796D067B9EE}" type="pres">
      <dgm:prSet presAssocID="{AA2706AE-D25C-40F4-9211-A0B318DFE510}" presName="desTx" presStyleLbl="node1" presStyleIdx="7" presStyleCnt="10">
        <dgm:presLayoutVars>
          <dgm:bulletEnabled val="1"/>
        </dgm:presLayoutVars>
      </dgm:prSet>
      <dgm:spPr/>
    </dgm:pt>
    <dgm:pt modelId="{8DA418E7-6959-4FD0-90E6-1ECEEFC52B11}" type="pres">
      <dgm:prSet presAssocID="{49A3A26D-58CA-41B2-A68B-964FFB817AAC}" presName="spV" presStyleCnt="0"/>
      <dgm:spPr/>
    </dgm:pt>
    <dgm:pt modelId="{269298DD-FA0D-4F9F-B107-9509B0ACD3DF}" type="pres">
      <dgm:prSet presAssocID="{C8A1C307-E395-461B-810D-86F710D1FA4B}" presName="linNode" presStyleCnt="0"/>
      <dgm:spPr/>
    </dgm:pt>
    <dgm:pt modelId="{F97A221C-F230-4CF4-951B-6D1EEF650AF7}" type="pres">
      <dgm:prSet presAssocID="{C8A1C307-E395-461B-810D-86F710D1FA4B}" presName="parTx" presStyleLbl="revTx" presStyleIdx="8" presStyleCnt="10">
        <dgm:presLayoutVars>
          <dgm:chMax val="1"/>
          <dgm:bulletEnabled val="1"/>
        </dgm:presLayoutVars>
      </dgm:prSet>
      <dgm:spPr/>
    </dgm:pt>
    <dgm:pt modelId="{BC98E34C-9414-4A87-85B9-656A38099952}" type="pres">
      <dgm:prSet presAssocID="{C8A1C307-E395-461B-810D-86F710D1FA4B}" presName="bracket" presStyleLbl="parChTrans1D1" presStyleIdx="8" presStyleCnt="10"/>
      <dgm:spPr/>
    </dgm:pt>
    <dgm:pt modelId="{F9961395-7645-4D2C-BEC5-37821B41F800}" type="pres">
      <dgm:prSet presAssocID="{C8A1C307-E395-461B-810D-86F710D1FA4B}" presName="spH" presStyleCnt="0"/>
      <dgm:spPr/>
    </dgm:pt>
    <dgm:pt modelId="{24B13778-B985-4529-9363-8215E47CF2E7}" type="pres">
      <dgm:prSet presAssocID="{C8A1C307-E395-461B-810D-86F710D1FA4B}" presName="desTx" presStyleLbl="node1" presStyleIdx="8" presStyleCnt="10">
        <dgm:presLayoutVars>
          <dgm:bulletEnabled val="1"/>
        </dgm:presLayoutVars>
      </dgm:prSet>
      <dgm:spPr/>
    </dgm:pt>
    <dgm:pt modelId="{CB12C775-4178-4395-A2E7-894357135013}" type="pres">
      <dgm:prSet presAssocID="{62875012-8736-48F8-B22D-1364F210C152}" presName="spV" presStyleCnt="0"/>
      <dgm:spPr/>
    </dgm:pt>
    <dgm:pt modelId="{A655B550-8A95-40EE-A25C-AA2045F43AEF}" type="pres">
      <dgm:prSet presAssocID="{9B9A0866-4620-4EBC-9A04-9E8F8AC7A679}" presName="linNode" presStyleCnt="0"/>
      <dgm:spPr/>
    </dgm:pt>
    <dgm:pt modelId="{95A8F6F2-76FB-486E-A858-D939F654D9F1}" type="pres">
      <dgm:prSet presAssocID="{9B9A0866-4620-4EBC-9A04-9E8F8AC7A679}" presName="parTx" presStyleLbl="revTx" presStyleIdx="9" presStyleCnt="10">
        <dgm:presLayoutVars>
          <dgm:chMax val="1"/>
          <dgm:bulletEnabled val="1"/>
        </dgm:presLayoutVars>
      </dgm:prSet>
      <dgm:spPr/>
    </dgm:pt>
    <dgm:pt modelId="{77FFB75C-CC39-4673-B300-E96BC063C496}" type="pres">
      <dgm:prSet presAssocID="{9B9A0866-4620-4EBC-9A04-9E8F8AC7A679}" presName="bracket" presStyleLbl="parChTrans1D1" presStyleIdx="9" presStyleCnt="10"/>
      <dgm:spPr/>
    </dgm:pt>
    <dgm:pt modelId="{4995E5D9-BE49-4733-AF82-53D129400BED}" type="pres">
      <dgm:prSet presAssocID="{9B9A0866-4620-4EBC-9A04-9E8F8AC7A679}" presName="spH" presStyleCnt="0"/>
      <dgm:spPr/>
    </dgm:pt>
    <dgm:pt modelId="{A6B3DA62-B7C5-4B77-8AF8-B69C2FBDACD8}" type="pres">
      <dgm:prSet presAssocID="{9B9A0866-4620-4EBC-9A04-9E8F8AC7A679}" presName="desTx" presStyleLbl="node1" presStyleIdx="9" presStyleCnt="10">
        <dgm:presLayoutVars>
          <dgm:bulletEnabled val="1"/>
        </dgm:presLayoutVars>
      </dgm:prSet>
      <dgm:spPr/>
    </dgm:pt>
  </dgm:ptLst>
  <dgm:cxnLst>
    <dgm:cxn modelId="{8DF9D801-2F06-4CDB-B14A-185F6D0E7709}" type="presOf" srcId="{0D27DF52-9044-46B7-B8C0-26A9119F1582}" destId="{A6B3DA62-B7C5-4B77-8AF8-B69C2FBDACD8}" srcOrd="0" destOrd="0" presId="urn:diagrams.loki3.com/BracketList"/>
    <dgm:cxn modelId="{8E7E1006-B6C9-4A77-ADA8-237A3ADB1C0F}" type="presOf" srcId="{AA2706AE-D25C-40F4-9211-A0B318DFE510}" destId="{1425BF76-8E63-4EEE-B3AA-B1DB6688B733}" srcOrd="0" destOrd="0" presId="urn:diagrams.loki3.com/BracketList"/>
    <dgm:cxn modelId="{FEC4430C-C10D-4288-8BF1-52B832B13F99}" srcId="{F3DE7885-39DA-486E-B919-5E6C63C474A3}" destId="{1D64D335-7928-4571-B537-A76BF9C09720}" srcOrd="0" destOrd="0" parTransId="{57687E61-F4E5-4C61-BC8E-0959DAD28A38}" sibTransId="{4C8B5A43-3E15-426B-9F9A-7C72592E6082}"/>
    <dgm:cxn modelId="{58287D12-0969-4E74-BF9B-1B3ADD6A8D5A}" srcId="{9B9A0866-4620-4EBC-9A04-9E8F8AC7A679}" destId="{0D27DF52-9044-46B7-B8C0-26A9119F1582}" srcOrd="0" destOrd="0" parTransId="{3380738B-9ECF-4512-8472-E527F9CD0963}" sibTransId="{ADCF696F-CDE1-45FE-87E3-7D23FD9C8540}"/>
    <dgm:cxn modelId="{733AC512-F2E9-43DB-B1A4-52EC5A4E4545}" type="presOf" srcId="{2DD91F64-E1D5-4473-9E68-4CFC2D377FF2}" destId="{410D652B-1978-4FDA-ABA9-12A759E4BAF2}" srcOrd="0" destOrd="0" presId="urn:diagrams.loki3.com/BracketList"/>
    <dgm:cxn modelId="{CDB9DA17-840A-400E-AE27-DF072263A3C1}" type="presOf" srcId="{9B230295-A2F5-4400-A33D-564C9788380D}" destId="{D1502E1A-37B1-42D5-B0FD-8F6E0CFC95ED}" srcOrd="0" destOrd="0" presId="urn:diagrams.loki3.com/BracketList"/>
    <dgm:cxn modelId="{6D273719-F446-43DD-8679-A6150CADDD71}" srcId="{8AA2C589-0E54-4D3F-BA74-3E48FA28119A}" destId="{61D78741-3DD0-44EE-9855-D5FA57825D3C}" srcOrd="5" destOrd="0" parTransId="{AB2D399C-2A88-4928-9E63-D12352DF4BB4}" sibTransId="{FB6F8F7E-0E5F-42C4-A78C-D2E8468EC968}"/>
    <dgm:cxn modelId="{0E22691B-3221-44CE-862F-CE21438B7575}" srcId="{8AA2C589-0E54-4D3F-BA74-3E48FA28119A}" destId="{AA2706AE-D25C-40F4-9211-A0B318DFE510}" srcOrd="7" destOrd="0" parTransId="{AADAD1EE-4993-4995-A4C6-382FE1E3FC21}" sibTransId="{49A3A26D-58CA-41B2-A68B-964FFB817AAC}"/>
    <dgm:cxn modelId="{B8C62C20-EB83-4DC9-A4E9-E2A7C9526191}" type="presOf" srcId="{06707A99-C3D8-49D8-895C-4AE5CEC3C5DD}" destId="{D16201A8-48AC-4156-B702-42AF6A5787EA}" srcOrd="0" destOrd="0" presId="urn:diagrams.loki3.com/BracketList"/>
    <dgm:cxn modelId="{6D6C6F20-7187-4358-99EF-881B1328C717}" type="presOf" srcId="{6A0E35D4-125B-4089-B346-0EF5E864153E}" destId="{629B570C-6253-444C-97E6-D6F3E0D06DA6}" srcOrd="0" destOrd="0" presId="urn:diagrams.loki3.com/BracketList"/>
    <dgm:cxn modelId="{396EB626-0D88-4186-BCC6-79703B95EBD6}" type="presOf" srcId="{A9ECCA4A-E1D9-4981-875C-99819D6D071A}" destId="{EA4CB541-4B37-4D1D-B811-F57F5EC4C99B}" srcOrd="0" destOrd="0" presId="urn:diagrams.loki3.com/BracketList"/>
    <dgm:cxn modelId="{DB4F1B2E-84BD-4146-8BFE-4A8DBEB7C11F}" srcId="{8AA2C589-0E54-4D3F-BA74-3E48FA28119A}" destId="{F31938A2-B974-4A84-B5DE-6FB00D30EE68}" srcOrd="0" destOrd="0" parTransId="{962CAC52-1342-4067-9F70-D1D1C54BA6BB}" sibTransId="{A53083ED-EC7E-4653-B100-D4BB6BFDBB04}"/>
    <dgm:cxn modelId="{64FC015B-39C2-45AE-BCA7-8835F38210F1}" type="presOf" srcId="{898C7F29-D5A8-4F47-AA28-AF457375BBAF}" destId="{ECC661CB-F968-4DB4-BA98-EDC66BB29319}" srcOrd="0" destOrd="0" presId="urn:diagrams.loki3.com/BracketList"/>
    <dgm:cxn modelId="{DA5EEF45-BD75-4229-82C6-9AEE5A8443AC}" srcId="{8AA2C589-0E54-4D3F-BA74-3E48FA28119A}" destId="{C8A1C307-E395-461B-810D-86F710D1FA4B}" srcOrd="8" destOrd="0" parTransId="{B8B93378-5E60-4C32-9A46-5B43AA28D0AB}" sibTransId="{62875012-8736-48F8-B22D-1364F210C152}"/>
    <dgm:cxn modelId="{A671FA66-FE03-446C-AE66-62B6F7F350B3}" type="presOf" srcId="{B77E9B5F-0A85-42F7-B07A-09099E6D5D17}" destId="{67163231-5F2E-46BA-8233-8796D067B9EE}" srcOrd="0" destOrd="0" presId="urn:diagrams.loki3.com/BracketList"/>
    <dgm:cxn modelId="{9E1DBE49-104C-47F9-A288-1D645F1F48AB}" type="presOf" srcId="{F3DE7885-39DA-486E-B919-5E6C63C474A3}" destId="{F69560D0-FC26-40E1-B3BD-804F8978876C}" srcOrd="0" destOrd="0" presId="urn:diagrams.loki3.com/BracketList"/>
    <dgm:cxn modelId="{F255914A-FA00-4656-A9BD-BAEF00189A10}" srcId="{8AA2C589-0E54-4D3F-BA74-3E48FA28119A}" destId="{E61DE616-7A87-4AA5-8AFD-5CDD6BEC74D6}" srcOrd="6" destOrd="0" parTransId="{CFFB3F0B-DB80-41BC-9CBC-A7932825AAD3}" sibTransId="{7DDAC37B-E0D9-4AE0-BA0C-96BD11760DDD}"/>
    <dgm:cxn modelId="{F8E9EB75-BCD3-4FE1-89F3-2C1621D523F7}" type="presOf" srcId="{F6BD83B0-E942-47A8-B718-3B61224F5B1B}" destId="{2C35C491-8C5A-4DB8-8E9F-2DB3CB063A16}" srcOrd="0" destOrd="0" presId="urn:diagrams.loki3.com/BracketList"/>
    <dgm:cxn modelId="{F5253B57-EE0B-4E86-8E7F-5D854F717525}" type="presOf" srcId="{CF410901-1534-4B19-98F9-40381BFC28FF}" destId="{24B13778-B985-4529-9363-8215E47CF2E7}" srcOrd="0" destOrd="0" presId="urn:diagrams.loki3.com/BracketList"/>
    <dgm:cxn modelId="{7BAB957A-478B-44AB-B6CF-AF77E82A3272}" type="presOf" srcId="{8AA2C589-0E54-4D3F-BA74-3E48FA28119A}" destId="{2D3F93D8-CAE6-421C-8B8B-0F2FFC72F07D}" srcOrd="0" destOrd="0" presId="urn:diagrams.loki3.com/BracketList"/>
    <dgm:cxn modelId="{6E45E483-9D1B-4A50-AEA3-2730639A74BE}" type="presOf" srcId="{C8A1C307-E395-461B-810D-86F710D1FA4B}" destId="{F97A221C-F230-4CF4-951B-6D1EEF650AF7}" srcOrd="0" destOrd="0" presId="urn:diagrams.loki3.com/BracketList"/>
    <dgm:cxn modelId="{EB429089-1847-47C1-9CAA-8C98B810C0DE}" srcId="{61D78741-3DD0-44EE-9855-D5FA57825D3C}" destId="{A9ECCA4A-E1D9-4981-875C-99819D6D071A}" srcOrd="0" destOrd="0" parTransId="{0CBF24DB-EBB1-4FAE-B8AC-8005808800BF}" sibTransId="{3BAC7297-319D-41B5-A90A-A404A663EC04}"/>
    <dgm:cxn modelId="{1ED3CD89-DA7D-48CF-B22E-9E0681B839EF}" srcId="{E61DE616-7A87-4AA5-8AFD-5CDD6BEC74D6}" destId="{F6BD83B0-E942-47A8-B718-3B61224F5B1B}" srcOrd="0" destOrd="0" parTransId="{20747FDC-6B2E-4162-8CBE-4555518E0D78}" sibTransId="{561CC89E-4605-4753-AAA4-8EB03D7BA00A}"/>
    <dgm:cxn modelId="{9F5E1D8A-68AB-4CC3-BE01-E40C635EE67A}" type="presOf" srcId="{61D78741-3DD0-44EE-9855-D5FA57825D3C}" destId="{BFCA38CC-8459-49BF-8B64-9B3C2E0F0561}" srcOrd="0" destOrd="0" presId="urn:diagrams.loki3.com/BracketList"/>
    <dgm:cxn modelId="{2B99AB8A-B468-47BA-AADD-B90DD5294506}" srcId="{F31938A2-B974-4A84-B5DE-6FB00D30EE68}" destId="{2DD91F64-E1D5-4473-9E68-4CFC2D377FF2}" srcOrd="0" destOrd="0" parTransId="{15316D8F-AEFD-4628-8E91-77E04A0EE584}" sibTransId="{94F6316B-1E37-4739-8BED-83422DA9A62D}"/>
    <dgm:cxn modelId="{147AF98D-C6E6-4B0E-8BAA-1DD196CEED92}" type="presOf" srcId="{F31938A2-B974-4A84-B5DE-6FB00D30EE68}" destId="{D68E6400-2FD1-4D1D-A1D5-706F31680D82}" srcOrd="0" destOrd="0" presId="urn:diagrams.loki3.com/BracketList"/>
    <dgm:cxn modelId="{AECF0F94-6F8E-43B9-BD6C-F2D894A5339D}" srcId="{8AA2C589-0E54-4D3F-BA74-3E48FA28119A}" destId="{F3DE7885-39DA-486E-B919-5E6C63C474A3}" srcOrd="4" destOrd="0" parTransId="{8D95E893-57A0-4C14-AF95-3FEA695C09BF}" sibTransId="{B252C3F7-61E8-4F80-AE49-BC75038433F7}"/>
    <dgm:cxn modelId="{77721496-E361-45AE-BD8F-95AE96711BB5}" type="presOf" srcId="{9B9A0866-4620-4EBC-9A04-9E8F8AC7A679}" destId="{95A8F6F2-76FB-486E-A858-D939F654D9F1}" srcOrd="0" destOrd="0" presId="urn:diagrams.loki3.com/BracketList"/>
    <dgm:cxn modelId="{4B1D8399-B2B2-4510-ABEB-0C4078160154}" srcId="{8AA2C589-0E54-4D3F-BA74-3E48FA28119A}" destId="{898C7F29-D5A8-4F47-AA28-AF457375BBAF}" srcOrd="1" destOrd="0" parTransId="{FE65C0E3-8C2A-43CF-B4AE-671A586B29B6}" sibTransId="{004FF12E-4ED7-4C46-9DD4-E75F104F9785}"/>
    <dgm:cxn modelId="{55D783B3-4F91-4209-9D5F-7A297F6894EB}" srcId="{8AA2C589-0E54-4D3F-BA74-3E48FA28119A}" destId="{9B9A0866-4620-4EBC-9A04-9E8F8AC7A679}" srcOrd="9" destOrd="0" parTransId="{946BF3DD-E4AD-4DC5-B883-1504E2B30EB0}" sibTransId="{92A730A3-3C39-4395-9578-9660DEE2D7FA}"/>
    <dgm:cxn modelId="{AEBA53B6-E1DF-4065-8BB8-3DC94B845319}" srcId="{BC0DE17E-2527-423E-8FAB-8AD947FE7F12}" destId="{6A0E35D4-125B-4089-B346-0EF5E864153E}" srcOrd="0" destOrd="0" parTransId="{7CACDB7A-FE85-424E-B772-00E907D40ED3}" sibTransId="{D588ABBE-EC2D-4510-9707-B41504D49EF3}"/>
    <dgm:cxn modelId="{01DE7BB9-A6E7-4D4D-9DC1-C43B254D3337}" type="presOf" srcId="{FEA6D8B6-1B52-4DAA-AE90-A02539DF60DB}" destId="{1AB108FA-D4C6-4D79-850F-CEF96782B63D}" srcOrd="0" destOrd="0" presId="urn:diagrams.loki3.com/BracketList"/>
    <dgm:cxn modelId="{51BA97BB-CBBB-4909-B4FF-B42644BF1F54}" srcId="{898C7F29-D5A8-4F47-AA28-AF457375BBAF}" destId="{FEA6D8B6-1B52-4DAA-AE90-A02539DF60DB}" srcOrd="0" destOrd="0" parTransId="{CB5E99A6-2CDD-4563-9DEE-8612C5EE181B}" sibTransId="{315ECF27-17ED-4B57-A113-26D4B35F5EED}"/>
    <dgm:cxn modelId="{5D5314BF-A39C-4036-8878-96AFB797A862}" srcId="{8AA2C589-0E54-4D3F-BA74-3E48FA28119A}" destId="{9B230295-A2F5-4400-A33D-564C9788380D}" srcOrd="3" destOrd="0" parTransId="{B305BE72-BA67-480C-9619-1BDA9B56B41F}" sibTransId="{FBAD1D0B-42E6-4A71-93E5-29D2A161AEDF}"/>
    <dgm:cxn modelId="{795BF6C0-C15D-41DF-A5E9-6785D7DA582B}" srcId="{9B230295-A2F5-4400-A33D-564C9788380D}" destId="{06707A99-C3D8-49D8-895C-4AE5CEC3C5DD}" srcOrd="0" destOrd="0" parTransId="{55F86BA0-A782-48B2-83F2-14D52B949B9D}" sibTransId="{4D9D129E-4C00-4527-B994-F3878485BA74}"/>
    <dgm:cxn modelId="{CDC38AC6-9E00-497A-BFFB-B8511AC86ED2}" type="presOf" srcId="{1D64D335-7928-4571-B537-A76BF9C09720}" destId="{C94A4F73-ED1E-42A4-A3D4-57A0B1BF2AF8}" srcOrd="0" destOrd="0" presId="urn:diagrams.loki3.com/BracketList"/>
    <dgm:cxn modelId="{FC3AA7D5-7861-4EBB-8881-6078A50F7202}" type="presOf" srcId="{BC0DE17E-2527-423E-8FAB-8AD947FE7F12}" destId="{D8F8B9EF-F6CD-49DE-8487-40FC78987D08}" srcOrd="0" destOrd="0" presId="urn:diagrams.loki3.com/BracketList"/>
    <dgm:cxn modelId="{CE0479DE-03FD-4BA6-B597-1E2ACBB15C69}" srcId="{8AA2C589-0E54-4D3F-BA74-3E48FA28119A}" destId="{BC0DE17E-2527-423E-8FAB-8AD947FE7F12}" srcOrd="2" destOrd="0" parTransId="{BBD72D79-E01E-408B-8CAE-5E418561537D}" sibTransId="{DCE2D86C-D35E-4702-AEBB-F2418E1FCFC8}"/>
    <dgm:cxn modelId="{D70669FA-412E-4A24-BA84-A88904938135}" srcId="{AA2706AE-D25C-40F4-9211-A0B318DFE510}" destId="{B77E9B5F-0A85-42F7-B07A-09099E6D5D17}" srcOrd="0" destOrd="0" parTransId="{FF7C8E57-0DD2-4116-8B61-055BFEC136C5}" sibTransId="{415FCE88-980A-46E3-9772-05BB56A1FC1C}"/>
    <dgm:cxn modelId="{D08E08FB-443A-42E3-8B5C-46B661CB16FC}" srcId="{C8A1C307-E395-461B-810D-86F710D1FA4B}" destId="{CF410901-1534-4B19-98F9-40381BFC28FF}" srcOrd="0" destOrd="0" parTransId="{7853FD2A-6E94-4928-BD12-C4C6410EF3C6}" sibTransId="{01583BF3-001D-4857-BA85-D2942BCE29E7}"/>
    <dgm:cxn modelId="{16426EFB-1CE4-4B81-AD43-78B902B5E4D8}" type="presOf" srcId="{E61DE616-7A87-4AA5-8AFD-5CDD6BEC74D6}" destId="{F22DCC0C-AF94-4C54-80D9-D205AC10EBA6}" srcOrd="0" destOrd="0" presId="urn:diagrams.loki3.com/BracketList"/>
    <dgm:cxn modelId="{B4888E1A-7C1F-4066-9897-CC4553499AEA}" type="presParOf" srcId="{2D3F93D8-CAE6-421C-8B8B-0F2FFC72F07D}" destId="{EB59C946-7A57-4437-A829-6AE5213849E1}" srcOrd="0" destOrd="0" presId="urn:diagrams.loki3.com/BracketList"/>
    <dgm:cxn modelId="{A1F9B946-BC18-459D-8342-6E861CA73870}" type="presParOf" srcId="{EB59C946-7A57-4437-A829-6AE5213849E1}" destId="{D68E6400-2FD1-4D1D-A1D5-706F31680D82}" srcOrd="0" destOrd="0" presId="urn:diagrams.loki3.com/BracketList"/>
    <dgm:cxn modelId="{3D37E402-4EC8-46C6-8387-97C07A44F16D}" type="presParOf" srcId="{EB59C946-7A57-4437-A829-6AE5213849E1}" destId="{7C990FAB-C703-4AE0-8342-1676EB7B2F93}" srcOrd="1" destOrd="0" presId="urn:diagrams.loki3.com/BracketList"/>
    <dgm:cxn modelId="{AEC83BAA-0A26-4BF3-8CC8-55ABFDF2A084}" type="presParOf" srcId="{EB59C946-7A57-4437-A829-6AE5213849E1}" destId="{AD9BCEA5-A53D-46B3-B863-B4CD25C9F1C0}" srcOrd="2" destOrd="0" presId="urn:diagrams.loki3.com/BracketList"/>
    <dgm:cxn modelId="{E8E087AD-7BA9-4779-9987-75AD417722F6}" type="presParOf" srcId="{EB59C946-7A57-4437-A829-6AE5213849E1}" destId="{410D652B-1978-4FDA-ABA9-12A759E4BAF2}" srcOrd="3" destOrd="0" presId="urn:diagrams.loki3.com/BracketList"/>
    <dgm:cxn modelId="{1065DFEE-D6EB-4880-A8D3-F13C724DE0DD}" type="presParOf" srcId="{2D3F93D8-CAE6-421C-8B8B-0F2FFC72F07D}" destId="{CE46A756-A36D-4B95-86A7-81DA507D7AE4}" srcOrd="1" destOrd="0" presId="urn:diagrams.loki3.com/BracketList"/>
    <dgm:cxn modelId="{F44F7C66-D988-4BAB-A6E8-DAFE01460944}" type="presParOf" srcId="{2D3F93D8-CAE6-421C-8B8B-0F2FFC72F07D}" destId="{910D3456-12AC-40C0-99C2-2CE6B5755E34}" srcOrd="2" destOrd="0" presId="urn:diagrams.loki3.com/BracketList"/>
    <dgm:cxn modelId="{03001D21-17C7-4F0A-B4EF-FB93ED2441B5}" type="presParOf" srcId="{910D3456-12AC-40C0-99C2-2CE6B5755E34}" destId="{ECC661CB-F968-4DB4-BA98-EDC66BB29319}" srcOrd="0" destOrd="0" presId="urn:diagrams.loki3.com/BracketList"/>
    <dgm:cxn modelId="{D0BF3080-ED4E-4B04-ADB6-F534A7B61CCB}" type="presParOf" srcId="{910D3456-12AC-40C0-99C2-2CE6B5755E34}" destId="{61B26280-4C6A-4873-8AC7-18A25BE57685}" srcOrd="1" destOrd="0" presId="urn:diagrams.loki3.com/BracketList"/>
    <dgm:cxn modelId="{F567E666-BBA1-455F-AD54-B104789557A7}" type="presParOf" srcId="{910D3456-12AC-40C0-99C2-2CE6B5755E34}" destId="{42CABCCC-7BF1-49DC-872F-AC30A0ADB278}" srcOrd="2" destOrd="0" presId="urn:diagrams.loki3.com/BracketList"/>
    <dgm:cxn modelId="{7D2FABF9-DDAE-45EF-BE5E-EE0B9D082628}" type="presParOf" srcId="{910D3456-12AC-40C0-99C2-2CE6B5755E34}" destId="{1AB108FA-D4C6-4D79-850F-CEF96782B63D}" srcOrd="3" destOrd="0" presId="urn:diagrams.loki3.com/BracketList"/>
    <dgm:cxn modelId="{72070AF5-801C-4D93-94B1-B9460D8E8248}" type="presParOf" srcId="{2D3F93D8-CAE6-421C-8B8B-0F2FFC72F07D}" destId="{1F0ED24A-B04A-453C-84F0-5FF8929D89AB}" srcOrd="3" destOrd="0" presId="urn:diagrams.loki3.com/BracketList"/>
    <dgm:cxn modelId="{0AAAF644-349E-4014-A6F3-A18C7EB6EEDF}" type="presParOf" srcId="{2D3F93D8-CAE6-421C-8B8B-0F2FFC72F07D}" destId="{FD049F51-D251-46EF-9583-997ACC416833}" srcOrd="4" destOrd="0" presId="urn:diagrams.loki3.com/BracketList"/>
    <dgm:cxn modelId="{AB6AB066-BA8A-40A2-9A89-674C28505AA2}" type="presParOf" srcId="{FD049F51-D251-46EF-9583-997ACC416833}" destId="{D8F8B9EF-F6CD-49DE-8487-40FC78987D08}" srcOrd="0" destOrd="0" presId="urn:diagrams.loki3.com/BracketList"/>
    <dgm:cxn modelId="{1B3F56AD-E0F0-40D1-88B0-E94C04781AC8}" type="presParOf" srcId="{FD049F51-D251-46EF-9583-997ACC416833}" destId="{38142841-6BF3-4B2A-8B6E-EA6621B2B310}" srcOrd="1" destOrd="0" presId="urn:diagrams.loki3.com/BracketList"/>
    <dgm:cxn modelId="{9F2BC2D7-E834-479F-A83A-36E0F2E13EE1}" type="presParOf" srcId="{FD049F51-D251-46EF-9583-997ACC416833}" destId="{419EC71E-31E9-45D7-9689-AB02D8AA337C}" srcOrd="2" destOrd="0" presId="urn:diagrams.loki3.com/BracketList"/>
    <dgm:cxn modelId="{29AE92D7-2BEB-4C7D-B965-0F873E251A80}" type="presParOf" srcId="{FD049F51-D251-46EF-9583-997ACC416833}" destId="{629B570C-6253-444C-97E6-D6F3E0D06DA6}" srcOrd="3" destOrd="0" presId="urn:diagrams.loki3.com/BracketList"/>
    <dgm:cxn modelId="{BBEDF4DD-B97C-41E6-9CEA-5461D265C7E5}" type="presParOf" srcId="{2D3F93D8-CAE6-421C-8B8B-0F2FFC72F07D}" destId="{5D802D76-5317-4427-9A54-C77819D4EF39}" srcOrd="5" destOrd="0" presId="urn:diagrams.loki3.com/BracketList"/>
    <dgm:cxn modelId="{CF3ABBD7-0DE6-4408-9C78-D0E8D8F329DD}" type="presParOf" srcId="{2D3F93D8-CAE6-421C-8B8B-0F2FFC72F07D}" destId="{131632B1-8C86-45B8-A232-4280D5A45460}" srcOrd="6" destOrd="0" presId="urn:diagrams.loki3.com/BracketList"/>
    <dgm:cxn modelId="{F5A2B4B3-307A-4FA2-ADD5-5251B20BF967}" type="presParOf" srcId="{131632B1-8C86-45B8-A232-4280D5A45460}" destId="{D1502E1A-37B1-42D5-B0FD-8F6E0CFC95ED}" srcOrd="0" destOrd="0" presId="urn:diagrams.loki3.com/BracketList"/>
    <dgm:cxn modelId="{8D007267-54B8-4FDB-B484-3AC020A2ED00}" type="presParOf" srcId="{131632B1-8C86-45B8-A232-4280D5A45460}" destId="{9A45CDE4-3D9F-4F5F-AFFB-19487A2D3968}" srcOrd="1" destOrd="0" presId="urn:diagrams.loki3.com/BracketList"/>
    <dgm:cxn modelId="{D15C51CA-D799-44A7-8703-FD0DF309C42F}" type="presParOf" srcId="{131632B1-8C86-45B8-A232-4280D5A45460}" destId="{46AF613C-6E6D-49D3-BB9C-31B5268B0ED6}" srcOrd="2" destOrd="0" presId="urn:diagrams.loki3.com/BracketList"/>
    <dgm:cxn modelId="{3940A296-665A-42EF-9D78-2987A2875DBE}" type="presParOf" srcId="{131632B1-8C86-45B8-A232-4280D5A45460}" destId="{D16201A8-48AC-4156-B702-42AF6A5787EA}" srcOrd="3" destOrd="0" presId="urn:diagrams.loki3.com/BracketList"/>
    <dgm:cxn modelId="{330B2981-6654-430B-B176-93DD26B36D99}" type="presParOf" srcId="{2D3F93D8-CAE6-421C-8B8B-0F2FFC72F07D}" destId="{DA21810B-0C28-4CB5-9E58-D0CED21904A3}" srcOrd="7" destOrd="0" presId="urn:diagrams.loki3.com/BracketList"/>
    <dgm:cxn modelId="{7A95B695-1187-4D5C-A631-6286ED771AA5}" type="presParOf" srcId="{2D3F93D8-CAE6-421C-8B8B-0F2FFC72F07D}" destId="{7AF248A7-6DE0-4938-9852-C37C5B17D2BB}" srcOrd="8" destOrd="0" presId="urn:diagrams.loki3.com/BracketList"/>
    <dgm:cxn modelId="{4718DAD2-1372-4D04-BDFC-D6791886F79A}" type="presParOf" srcId="{7AF248A7-6DE0-4938-9852-C37C5B17D2BB}" destId="{F69560D0-FC26-40E1-B3BD-804F8978876C}" srcOrd="0" destOrd="0" presId="urn:diagrams.loki3.com/BracketList"/>
    <dgm:cxn modelId="{37263E08-2D79-4D70-837C-FAE559D511C3}" type="presParOf" srcId="{7AF248A7-6DE0-4938-9852-C37C5B17D2BB}" destId="{26972197-2488-416A-ADDD-0BC76F64AEA9}" srcOrd="1" destOrd="0" presId="urn:diagrams.loki3.com/BracketList"/>
    <dgm:cxn modelId="{9AF3A23B-AFA5-46A3-8E6C-06FA9B6ECBA9}" type="presParOf" srcId="{7AF248A7-6DE0-4938-9852-C37C5B17D2BB}" destId="{2CC8DFBC-F9E0-4566-9CD5-164DD838F020}" srcOrd="2" destOrd="0" presId="urn:diagrams.loki3.com/BracketList"/>
    <dgm:cxn modelId="{AF59DA50-A99E-4700-BA16-19097FF3D7D2}" type="presParOf" srcId="{7AF248A7-6DE0-4938-9852-C37C5B17D2BB}" destId="{C94A4F73-ED1E-42A4-A3D4-57A0B1BF2AF8}" srcOrd="3" destOrd="0" presId="urn:diagrams.loki3.com/BracketList"/>
    <dgm:cxn modelId="{5C2A7D4B-7738-4743-97A0-145C3A5638C9}" type="presParOf" srcId="{2D3F93D8-CAE6-421C-8B8B-0F2FFC72F07D}" destId="{C5458829-16E8-42D2-BB60-5E5D617DF7AF}" srcOrd="9" destOrd="0" presId="urn:diagrams.loki3.com/BracketList"/>
    <dgm:cxn modelId="{3CD52443-CBAA-43CC-999A-7DE91348D04C}" type="presParOf" srcId="{2D3F93D8-CAE6-421C-8B8B-0F2FFC72F07D}" destId="{2AA47ED3-1DCF-44BC-ADCF-24ABB049D0C6}" srcOrd="10" destOrd="0" presId="urn:diagrams.loki3.com/BracketList"/>
    <dgm:cxn modelId="{18493F7B-5080-476C-A28A-8B552333213D}" type="presParOf" srcId="{2AA47ED3-1DCF-44BC-ADCF-24ABB049D0C6}" destId="{BFCA38CC-8459-49BF-8B64-9B3C2E0F0561}" srcOrd="0" destOrd="0" presId="urn:diagrams.loki3.com/BracketList"/>
    <dgm:cxn modelId="{C24AB8E5-B2A9-42C8-A5FC-81AC1CFA46A5}" type="presParOf" srcId="{2AA47ED3-1DCF-44BC-ADCF-24ABB049D0C6}" destId="{69658B2C-AE98-4A74-AB92-52154C22190E}" srcOrd="1" destOrd="0" presId="urn:diagrams.loki3.com/BracketList"/>
    <dgm:cxn modelId="{514F9A5E-DC42-4CED-B95E-96E52DE3F87A}" type="presParOf" srcId="{2AA47ED3-1DCF-44BC-ADCF-24ABB049D0C6}" destId="{3DD25DC3-17B7-4971-8068-689B4B033BCD}" srcOrd="2" destOrd="0" presId="urn:diagrams.loki3.com/BracketList"/>
    <dgm:cxn modelId="{1BF6BDE6-69EF-4394-ACB7-F218F87C9328}" type="presParOf" srcId="{2AA47ED3-1DCF-44BC-ADCF-24ABB049D0C6}" destId="{EA4CB541-4B37-4D1D-B811-F57F5EC4C99B}" srcOrd="3" destOrd="0" presId="urn:diagrams.loki3.com/BracketList"/>
    <dgm:cxn modelId="{E6340CD5-DEB1-4EE3-A32B-5F147BECAFB8}" type="presParOf" srcId="{2D3F93D8-CAE6-421C-8B8B-0F2FFC72F07D}" destId="{87ACE8B4-1ADA-4E09-80E9-B27412F9AABF}" srcOrd="11" destOrd="0" presId="urn:diagrams.loki3.com/BracketList"/>
    <dgm:cxn modelId="{B16CE239-AA65-41B5-BBF4-6CB4BBED66A6}" type="presParOf" srcId="{2D3F93D8-CAE6-421C-8B8B-0F2FFC72F07D}" destId="{5F594160-2434-434C-8D3C-5EDF816E224C}" srcOrd="12" destOrd="0" presId="urn:diagrams.loki3.com/BracketList"/>
    <dgm:cxn modelId="{CEF13401-7D46-41BA-B3E5-B64945F5D155}" type="presParOf" srcId="{5F594160-2434-434C-8D3C-5EDF816E224C}" destId="{F22DCC0C-AF94-4C54-80D9-D205AC10EBA6}" srcOrd="0" destOrd="0" presId="urn:diagrams.loki3.com/BracketList"/>
    <dgm:cxn modelId="{D994AA6C-A48A-4ABE-983D-8BC495231AE2}" type="presParOf" srcId="{5F594160-2434-434C-8D3C-5EDF816E224C}" destId="{3ADBC1D9-3BC3-4F2B-96EC-DFD101F9EAFE}" srcOrd="1" destOrd="0" presId="urn:diagrams.loki3.com/BracketList"/>
    <dgm:cxn modelId="{0C352C8F-B556-4D70-9824-ED4478A813A6}" type="presParOf" srcId="{5F594160-2434-434C-8D3C-5EDF816E224C}" destId="{0C391B5F-154D-4337-8D34-0794DADF3C06}" srcOrd="2" destOrd="0" presId="urn:diagrams.loki3.com/BracketList"/>
    <dgm:cxn modelId="{DEAA3217-E96D-4236-AA73-448FAA7E0426}" type="presParOf" srcId="{5F594160-2434-434C-8D3C-5EDF816E224C}" destId="{2C35C491-8C5A-4DB8-8E9F-2DB3CB063A16}" srcOrd="3" destOrd="0" presId="urn:diagrams.loki3.com/BracketList"/>
    <dgm:cxn modelId="{31F74979-3558-4A40-919D-BCB1912446A9}" type="presParOf" srcId="{2D3F93D8-CAE6-421C-8B8B-0F2FFC72F07D}" destId="{51E5FF66-42FF-4D6C-A5B2-29BF6CBFDFEF}" srcOrd="13" destOrd="0" presId="urn:diagrams.loki3.com/BracketList"/>
    <dgm:cxn modelId="{F546EC0F-6957-4081-B59E-CB91F51115DD}" type="presParOf" srcId="{2D3F93D8-CAE6-421C-8B8B-0F2FFC72F07D}" destId="{313D52E4-AB1B-4DFE-A4FB-13ADDA4C8671}" srcOrd="14" destOrd="0" presId="urn:diagrams.loki3.com/BracketList"/>
    <dgm:cxn modelId="{DF36BF67-BDBD-4C6A-95AA-4958C4C56EEB}" type="presParOf" srcId="{313D52E4-AB1B-4DFE-A4FB-13ADDA4C8671}" destId="{1425BF76-8E63-4EEE-B3AA-B1DB6688B733}" srcOrd="0" destOrd="0" presId="urn:diagrams.loki3.com/BracketList"/>
    <dgm:cxn modelId="{9BDC9459-E2A4-4149-BC1D-2F972474D050}" type="presParOf" srcId="{313D52E4-AB1B-4DFE-A4FB-13ADDA4C8671}" destId="{699A106A-46C0-44C7-BB4C-F28FACB4E2A9}" srcOrd="1" destOrd="0" presId="urn:diagrams.loki3.com/BracketList"/>
    <dgm:cxn modelId="{79751E8B-878E-4356-91E5-F9D58A2A88B6}" type="presParOf" srcId="{313D52E4-AB1B-4DFE-A4FB-13ADDA4C8671}" destId="{913FB007-9DBA-48A3-9334-A323689A5C29}" srcOrd="2" destOrd="0" presId="urn:diagrams.loki3.com/BracketList"/>
    <dgm:cxn modelId="{F8608C18-B1A3-432B-B360-80070B158FB3}" type="presParOf" srcId="{313D52E4-AB1B-4DFE-A4FB-13ADDA4C8671}" destId="{67163231-5F2E-46BA-8233-8796D067B9EE}" srcOrd="3" destOrd="0" presId="urn:diagrams.loki3.com/BracketList"/>
    <dgm:cxn modelId="{4A296B88-9179-480E-A6FC-45549FAB27BD}" type="presParOf" srcId="{2D3F93D8-CAE6-421C-8B8B-0F2FFC72F07D}" destId="{8DA418E7-6959-4FD0-90E6-1ECEEFC52B11}" srcOrd="15" destOrd="0" presId="urn:diagrams.loki3.com/BracketList"/>
    <dgm:cxn modelId="{5EA9540C-5046-43C5-A9BA-61456E890C25}" type="presParOf" srcId="{2D3F93D8-CAE6-421C-8B8B-0F2FFC72F07D}" destId="{269298DD-FA0D-4F9F-B107-9509B0ACD3DF}" srcOrd="16" destOrd="0" presId="urn:diagrams.loki3.com/BracketList"/>
    <dgm:cxn modelId="{1C1213DA-1859-487B-A393-E6CBCEC0D2D3}" type="presParOf" srcId="{269298DD-FA0D-4F9F-B107-9509B0ACD3DF}" destId="{F97A221C-F230-4CF4-951B-6D1EEF650AF7}" srcOrd="0" destOrd="0" presId="urn:diagrams.loki3.com/BracketList"/>
    <dgm:cxn modelId="{95445AC3-754D-4DB4-A249-4080BF3651A2}" type="presParOf" srcId="{269298DD-FA0D-4F9F-B107-9509B0ACD3DF}" destId="{BC98E34C-9414-4A87-85B9-656A38099952}" srcOrd="1" destOrd="0" presId="urn:diagrams.loki3.com/BracketList"/>
    <dgm:cxn modelId="{16D092A7-9AC2-4464-807E-3EC0BD3FF0AC}" type="presParOf" srcId="{269298DD-FA0D-4F9F-B107-9509B0ACD3DF}" destId="{F9961395-7645-4D2C-BEC5-37821B41F800}" srcOrd="2" destOrd="0" presId="urn:diagrams.loki3.com/BracketList"/>
    <dgm:cxn modelId="{64EF3FDD-3FC3-406E-9594-B7998DDEA1A6}" type="presParOf" srcId="{269298DD-FA0D-4F9F-B107-9509B0ACD3DF}" destId="{24B13778-B985-4529-9363-8215E47CF2E7}" srcOrd="3" destOrd="0" presId="urn:diagrams.loki3.com/BracketList"/>
    <dgm:cxn modelId="{9A9AF6F6-1DFD-4762-ADB1-A9F3C44C49E7}" type="presParOf" srcId="{2D3F93D8-CAE6-421C-8B8B-0F2FFC72F07D}" destId="{CB12C775-4178-4395-A2E7-894357135013}" srcOrd="17" destOrd="0" presId="urn:diagrams.loki3.com/BracketList"/>
    <dgm:cxn modelId="{F5A2CF26-9D2C-405D-9449-221DCF19CA11}" type="presParOf" srcId="{2D3F93D8-CAE6-421C-8B8B-0F2FFC72F07D}" destId="{A655B550-8A95-40EE-A25C-AA2045F43AEF}" srcOrd="18" destOrd="0" presId="urn:diagrams.loki3.com/BracketList"/>
    <dgm:cxn modelId="{03E51918-428C-4320-B20D-8DC4C70C212B}" type="presParOf" srcId="{A655B550-8A95-40EE-A25C-AA2045F43AEF}" destId="{95A8F6F2-76FB-486E-A858-D939F654D9F1}" srcOrd="0" destOrd="0" presId="urn:diagrams.loki3.com/BracketList"/>
    <dgm:cxn modelId="{E3E8F92B-FAD2-4A23-A620-837239CF16A4}" type="presParOf" srcId="{A655B550-8A95-40EE-A25C-AA2045F43AEF}" destId="{77FFB75C-CC39-4673-B300-E96BC063C496}" srcOrd="1" destOrd="0" presId="urn:diagrams.loki3.com/BracketList"/>
    <dgm:cxn modelId="{7BC36A66-98AE-4D92-A0F7-AED9FA562944}" type="presParOf" srcId="{A655B550-8A95-40EE-A25C-AA2045F43AEF}" destId="{4995E5D9-BE49-4733-AF82-53D129400BED}" srcOrd="2" destOrd="0" presId="urn:diagrams.loki3.com/BracketList"/>
    <dgm:cxn modelId="{39B111EE-DB4E-4824-B9E9-C6F92F81FE20}" type="presParOf" srcId="{A655B550-8A95-40EE-A25C-AA2045F43AEF}" destId="{A6B3DA62-B7C5-4B77-8AF8-B69C2FBDACD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EBD7-80E2-42F1-BF58-6DE14C913539}">
      <dsp:nvSpPr>
        <dsp:cNvPr id="0" name=""/>
        <dsp:cNvSpPr/>
      </dsp:nvSpPr>
      <dsp:spPr>
        <a:xfrm>
          <a:off x="14342" y="1792312"/>
          <a:ext cx="1863296" cy="2460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First &amp; only Company to produce  Fluorescent Powder since 1982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68916" y="1846886"/>
        <a:ext cx="1754148" cy="1824025"/>
      </dsp:txXfrm>
    </dsp:sp>
    <dsp:sp modelId="{18F27BE4-770B-49DD-A70D-C26C1A464DA1}">
      <dsp:nvSpPr>
        <dsp:cNvPr id="0" name=""/>
        <dsp:cNvSpPr/>
      </dsp:nvSpPr>
      <dsp:spPr>
        <a:xfrm>
          <a:off x="817114" y="3237968"/>
          <a:ext cx="2577567" cy="2023780"/>
        </a:xfrm>
        <a:prstGeom prst="leftCircularArrow">
          <a:avLst>
            <a:gd name="adj1" fmla="val 3049"/>
            <a:gd name="adj2" fmla="val 374311"/>
            <a:gd name="adj3" fmla="val 1021460"/>
            <a:gd name="adj4" fmla="val 7896128"/>
            <a:gd name="adj5" fmla="val 355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0D930-3B0F-4A54-ACDB-DABDB3FAE8AF}">
      <dsp:nvSpPr>
        <dsp:cNvPr id="0" name=""/>
        <dsp:cNvSpPr/>
      </dsp:nvSpPr>
      <dsp:spPr>
        <a:xfrm>
          <a:off x="509064" y="4053197"/>
          <a:ext cx="1656263" cy="658641"/>
        </a:xfrm>
        <a:prstGeom prst="roundRect">
          <a:avLst>
            <a:gd name="adj" fmla="val 10000"/>
          </a:avLst>
        </a:prstGeom>
        <a:solidFill>
          <a:srgbClr val="3594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Pulsar </a:t>
          </a:r>
          <a:r>
            <a:rPr lang="en-GB" sz="1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Chem</a:t>
          </a: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Pvt. Ltd. </a:t>
          </a:r>
          <a:endParaRPr lang="en-US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28355" y="4072488"/>
        <a:ext cx="1617681" cy="620059"/>
      </dsp:txXfrm>
    </dsp:sp>
    <dsp:sp modelId="{A0EF7EE0-4F4B-4D30-8515-C3F5D9F69598}">
      <dsp:nvSpPr>
        <dsp:cNvPr id="0" name=""/>
        <dsp:cNvSpPr/>
      </dsp:nvSpPr>
      <dsp:spPr>
        <a:xfrm>
          <a:off x="2365068" y="1749404"/>
          <a:ext cx="1863296" cy="2653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135873"/>
              <a:satOff val="6241"/>
              <a:lumOff val="-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Supplier of high end latest Hardware such as LED projectors, </a:t>
          </a:r>
          <a:r>
            <a:rPr lang="en-GB" sz="1500" kern="1200" dirty="0" err="1">
              <a:latin typeface="Arial" pitchFamily="34" charset="0"/>
              <a:cs typeface="Arial" pitchFamily="34" charset="0"/>
            </a:rPr>
            <a:t>wifi</a:t>
          </a:r>
          <a:r>
            <a:rPr lang="en-GB" sz="1500" kern="1200" dirty="0">
              <a:latin typeface="Arial" pitchFamily="34" charset="0"/>
              <a:cs typeface="Arial" pitchFamily="34" charset="0"/>
            </a:rPr>
            <a:t> keyboards, tablets, etc since  2000.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2419642" y="2372649"/>
        <a:ext cx="1754148" cy="1975978"/>
      </dsp:txXfrm>
    </dsp:sp>
    <dsp:sp modelId="{9A7EB2B7-DDB1-4573-B280-6A3C3AF6A750}">
      <dsp:nvSpPr>
        <dsp:cNvPr id="0" name=""/>
        <dsp:cNvSpPr/>
      </dsp:nvSpPr>
      <dsp:spPr>
        <a:xfrm>
          <a:off x="3323677" y="976149"/>
          <a:ext cx="2373847" cy="2009841"/>
        </a:xfrm>
        <a:prstGeom prst="circularArrow">
          <a:avLst>
            <a:gd name="adj1" fmla="val 2600"/>
            <a:gd name="adj2" fmla="val 315772"/>
            <a:gd name="adj3" fmla="val 20482108"/>
            <a:gd name="adj4" fmla="val 13548902"/>
            <a:gd name="adj5" fmla="val 3033"/>
          </a:avLst>
        </a:prstGeom>
        <a:solidFill>
          <a:schemeClr val="accent2">
            <a:hueOff val="-2847830"/>
            <a:satOff val="832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E9CFE-EE1A-4D98-B7FB-3168DBE9366C}">
      <dsp:nvSpPr>
        <dsp:cNvPr id="0" name=""/>
        <dsp:cNvSpPr/>
      </dsp:nvSpPr>
      <dsp:spPr>
        <a:xfrm>
          <a:off x="2859810" y="1413881"/>
          <a:ext cx="1656263" cy="658641"/>
        </a:xfrm>
        <a:prstGeom prst="roundRect">
          <a:avLst>
            <a:gd name="adj" fmla="val 10000"/>
          </a:avLst>
        </a:prstGeom>
        <a:solidFill>
          <a:schemeClr val="accent2">
            <a:hueOff val="-2135873"/>
            <a:satOff val="6241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Focus Combine Marketing Pvt.. Ltd.</a:t>
          </a:r>
          <a:endParaRPr lang="en-US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879101" y="1433172"/>
        <a:ext cx="1617681" cy="620059"/>
      </dsp:txXfrm>
    </dsp:sp>
    <dsp:sp modelId="{FDA7E191-630D-4ECD-A601-83EFDFBE57D2}">
      <dsp:nvSpPr>
        <dsp:cNvPr id="0" name=""/>
        <dsp:cNvSpPr/>
      </dsp:nvSpPr>
      <dsp:spPr>
        <a:xfrm>
          <a:off x="4823362" y="1803016"/>
          <a:ext cx="1863296" cy="25196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271745"/>
              <a:satOff val="12481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Producing 100% cosmetic range since 2012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b="0" i="0" kern="1200" dirty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Good</a:t>
          </a:r>
          <a:r>
            <a:rPr lang="en-GB" sz="1500" b="0" i="0" kern="1200" baseline="0" dirty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n-GB" sz="1500" b="0" i="0" kern="1200" baseline="0" dirty="0" err="1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Glamm</a:t>
          </a:r>
          <a:r>
            <a:rPr lang="en-GB" sz="1500" b="0" i="0" kern="1200" baseline="0" dirty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rPr>
            <a:t> acquired a majority stake in Organic Harvest in all cash deal in January 2022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4877936" y="1857590"/>
        <a:ext cx="1754148" cy="1870599"/>
      </dsp:txXfrm>
    </dsp:sp>
    <dsp:sp modelId="{A0BD7D19-FDB0-40C2-99F1-3A5983181A78}">
      <dsp:nvSpPr>
        <dsp:cNvPr id="0" name=""/>
        <dsp:cNvSpPr/>
      </dsp:nvSpPr>
      <dsp:spPr>
        <a:xfrm>
          <a:off x="5402995" y="3308329"/>
          <a:ext cx="2813623" cy="2159922"/>
        </a:xfrm>
        <a:prstGeom prst="leftCircularArrow">
          <a:avLst>
            <a:gd name="adj1" fmla="val 2857"/>
            <a:gd name="adj2" fmla="val 349138"/>
            <a:gd name="adj3" fmla="val 543194"/>
            <a:gd name="adj4" fmla="val 7443035"/>
            <a:gd name="adj5" fmla="val 3333"/>
          </a:avLst>
        </a:prstGeom>
        <a:solidFill>
          <a:schemeClr val="accent2">
            <a:hueOff val="-5695660"/>
            <a:satOff val="16641"/>
            <a:lumOff val="-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0930C-FCAD-4632-8293-C5C997F6EA23}">
      <dsp:nvSpPr>
        <dsp:cNvPr id="0" name=""/>
        <dsp:cNvSpPr/>
      </dsp:nvSpPr>
      <dsp:spPr>
        <a:xfrm>
          <a:off x="5214466" y="4305825"/>
          <a:ext cx="1656263" cy="658641"/>
        </a:xfrm>
        <a:prstGeom prst="roundRect">
          <a:avLst>
            <a:gd name="adj" fmla="val 10000"/>
          </a:avLst>
        </a:prstGeom>
        <a:solidFill>
          <a:schemeClr val="accent2">
            <a:hueOff val="-4271745"/>
            <a:satOff val="12481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Organic Harvest</a:t>
          </a:r>
          <a:endParaRPr lang="en-US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233757" y="4325116"/>
        <a:ext cx="1617681" cy="620059"/>
      </dsp:txXfrm>
    </dsp:sp>
    <dsp:sp modelId="{48123AAB-8E3D-4B98-A5B9-B84D2D525719}">
      <dsp:nvSpPr>
        <dsp:cNvPr id="0" name=""/>
        <dsp:cNvSpPr/>
      </dsp:nvSpPr>
      <dsp:spPr>
        <a:xfrm>
          <a:off x="7093426" y="1735227"/>
          <a:ext cx="1863296" cy="2682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407618"/>
              <a:satOff val="18722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First Indian company to be empanelled with US Government in the sphere of online education since 2008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7148000" y="2364547"/>
        <a:ext cx="1754148" cy="1998257"/>
      </dsp:txXfrm>
    </dsp:sp>
    <dsp:sp modelId="{5101F179-3B06-4761-98A4-03E98107DB2C}">
      <dsp:nvSpPr>
        <dsp:cNvPr id="0" name=""/>
        <dsp:cNvSpPr/>
      </dsp:nvSpPr>
      <dsp:spPr>
        <a:xfrm>
          <a:off x="7849786" y="931590"/>
          <a:ext cx="2444344" cy="2195673"/>
        </a:xfrm>
        <a:prstGeom prst="circularArrow">
          <a:avLst>
            <a:gd name="adj1" fmla="val 2595"/>
            <a:gd name="adj2" fmla="val 315246"/>
            <a:gd name="adj3" fmla="val 20502044"/>
            <a:gd name="adj4" fmla="val 13568312"/>
            <a:gd name="adj5" fmla="val 3028"/>
          </a:avLst>
        </a:prstGeom>
        <a:solidFill>
          <a:schemeClr val="accent2">
            <a:hueOff val="-8543491"/>
            <a:satOff val="24962"/>
            <a:lumOff val="-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51C49-F9E0-4583-BCF3-6D93DDFD679E}">
      <dsp:nvSpPr>
        <dsp:cNvPr id="0" name=""/>
        <dsp:cNvSpPr/>
      </dsp:nvSpPr>
      <dsp:spPr>
        <a:xfrm>
          <a:off x="7494043" y="1413881"/>
          <a:ext cx="1656263" cy="658641"/>
        </a:xfrm>
        <a:prstGeom prst="roundRect">
          <a:avLst>
            <a:gd name="adj" fmla="val 10000"/>
          </a:avLst>
        </a:prstGeom>
        <a:solidFill>
          <a:schemeClr val="accent2">
            <a:hueOff val="-6407618"/>
            <a:satOff val="18722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Syscom</a:t>
          </a: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Edutech</a:t>
          </a: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Pvt. Ltd.</a:t>
          </a:r>
          <a:endParaRPr lang="en-US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513334" y="1433172"/>
        <a:ext cx="1617681" cy="620059"/>
      </dsp:txXfrm>
    </dsp:sp>
    <dsp:sp modelId="{DB3433FA-DD31-4378-8A58-09B8E3C3FEF3}">
      <dsp:nvSpPr>
        <dsp:cNvPr id="0" name=""/>
        <dsp:cNvSpPr/>
      </dsp:nvSpPr>
      <dsp:spPr>
        <a:xfrm>
          <a:off x="9457605" y="1678510"/>
          <a:ext cx="1863296" cy="2795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543491"/>
              <a:satOff val="24962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IT Services provider since 2000.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Capacity building for Government sponsored programs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Project evaluation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9512179" y="1733084"/>
        <a:ext cx="1754148" cy="2087383"/>
      </dsp:txXfrm>
    </dsp:sp>
    <dsp:sp modelId="{59504EAE-D205-42CB-B3DE-A4925AAB17B0}">
      <dsp:nvSpPr>
        <dsp:cNvPr id="0" name=""/>
        <dsp:cNvSpPr/>
      </dsp:nvSpPr>
      <dsp:spPr>
        <a:xfrm>
          <a:off x="9872560" y="4201088"/>
          <a:ext cx="1656263" cy="658641"/>
        </a:xfrm>
        <a:prstGeom prst="roundRect">
          <a:avLst>
            <a:gd name="adj" fmla="val 10000"/>
          </a:avLst>
        </a:prstGeom>
        <a:solidFill>
          <a:schemeClr val="accent2">
            <a:hueOff val="-8543491"/>
            <a:satOff val="24962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Syscom</a:t>
          </a: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Softech</a:t>
          </a:r>
          <a:r>
            <a:rPr lang="en-GB" sz="1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Pvt. Ltd. </a:t>
          </a:r>
          <a:endParaRPr lang="en-US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9891851" y="4220379"/>
        <a:ext cx="1617681" cy="620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D2DFB-F45E-4BDB-BD9B-A31E5B287470}">
      <dsp:nvSpPr>
        <dsp:cNvPr id="0" name=""/>
        <dsp:cNvSpPr/>
      </dsp:nvSpPr>
      <dsp:spPr>
        <a:xfrm rot="10800000">
          <a:off x="1462888" y="2724"/>
          <a:ext cx="4808794" cy="1006604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88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Red/ Orange/ Green category Allowed</a:t>
          </a:r>
          <a:endParaRPr lang="en-IN" sz="2400" kern="1200" dirty="0">
            <a:solidFill>
              <a:schemeClr val="tx1"/>
            </a:solidFill>
          </a:endParaRPr>
        </a:p>
      </dsp:txBody>
      <dsp:txXfrm rot="10800000">
        <a:off x="1714539" y="2724"/>
        <a:ext cx="4557143" cy="1006604"/>
      </dsp:txXfrm>
    </dsp:sp>
    <dsp:sp modelId="{358912C3-DA59-4F33-8C97-F5121719B61D}">
      <dsp:nvSpPr>
        <dsp:cNvPr id="0" name=""/>
        <dsp:cNvSpPr/>
      </dsp:nvSpPr>
      <dsp:spPr>
        <a:xfrm>
          <a:off x="959586" y="2724"/>
          <a:ext cx="1006604" cy="10066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BD006-B842-4DBD-9C6A-8F685406CE63}">
      <dsp:nvSpPr>
        <dsp:cNvPr id="0" name=""/>
        <dsp:cNvSpPr/>
      </dsp:nvSpPr>
      <dsp:spPr>
        <a:xfrm rot="10800000">
          <a:off x="1462888" y="1309808"/>
          <a:ext cx="4808794" cy="1006604"/>
        </a:xfrm>
        <a:prstGeom prst="homePlate">
          <a:avLst/>
        </a:prstGeom>
        <a:solidFill>
          <a:srgbClr val="90DA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88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Government Approved</a:t>
          </a:r>
          <a:endParaRPr lang="en-IN" sz="2400" kern="1200" dirty="0"/>
        </a:p>
      </dsp:txBody>
      <dsp:txXfrm rot="10800000">
        <a:off x="1714539" y="1309808"/>
        <a:ext cx="4557143" cy="1006604"/>
      </dsp:txXfrm>
    </dsp:sp>
    <dsp:sp modelId="{C00ADFA9-32B7-44C1-A27C-24CC08D78079}">
      <dsp:nvSpPr>
        <dsp:cNvPr id="0" name=""/>
        <dsp:cNvSpPr/>
      </dsp:nvSpPr>
      <dsp:spPr>
        <a:xfrm>
          <a:off x="959586" y="1309808"/>
          <a:ext cx="1006604" cy="100660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528BC-E3AA-47F0-8AA4-926D6F2B25C8}">
      <dsp:nvSpPr>
        <dsp:cNvPr id="0" name=""/>
        <dsp:cNvSpPr/>
      </dsp:nvSpPr>
      <dsp:spPr>
        <a:xfrm rot="10800000">
          <a:off x="1462888" y="2616892"/>
          <a:ext cx="4808794" cy="1006604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88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No CLU Required</a:t>
          </a:r>
          <a:endParaRPr lang="en-IN" sz="2400" kern="1200" dirty="0"/>
        </a:p>
      </dsp:txBody>
      <dsp:txXfrm rot="10800000">
        <a:off x="1714539" y="2616892"/>
        <a:ext cx="4557143" cy="1006604"/>
      </dsp:txXfrm>
    </dsp:sp>
    <dsp:sp modelId="{CC300122-A1D6-4D50-AAE4-527DE1F28C56}">
      <dsp:nvSpPr>
        <dsp:cNvPr id="0" name=""/>
        <dsp:cNvSpPr/>
      </dsp:nvSpPr>
      <dsp:spPr>
        <a:xfrm>
          <a:off x="959586" y="2616892"/>
          <a:ext cx="1006604" cy="100660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FE6BA-E059-4E5B-A025-939DF53A9554}">
      <dsp:nvSpPr>
        <dsp:cNvPr id="0" name=""/>
        <dsp:cNvSpPr/>
      </dsp:nvSpPr>
      <dsp:spPr>
        <a:xfrm rot="10800000">
          <a:off x="1462888" y="3923976"/>
          <a:ext cx="4808794" cy="1006604"/>
        </a:xfrm>
        <a:prstGeom prst="homePlate">
          <a:avLst/>
        </a:prstGeom>
        <a:solidFill>
          <a:srgbClr val="90DA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88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Mortgage Approved</a:t>
          </a:r>
          <a:endParaRPr lang="en-IN" sz="2400" kern="1200" dirty="0">
            <a:solidFill>
              <a:schemeClr val="tx1"/>
            </a:solidFill>
          </a:endParaRPr>
        </a:p>
      </dsp:txBody>
      <dsp:txXfrm rot="10800000">
        <a:off x="1714539" y="3923976"/>
        <a:ext cx="4557143" cy="1006604"/>
      </dsp:txXfrm>
    </dsp:sp>
    <dsp:sp modelId="{EAE31C89-7422-47BB-9F24-DD2C145C9428}">
      <dsp:nvSpPr>
        <dsp:cNvPr id="0" name=""/>
        <dsp:cNvSpPr/>
      </dsp:nvSpPr>
      <dsp:spPr>
        <a:xfrm>
          <a:off x="959586" y="3923976"/>
          <a:ext cx="1006604" cy="1006604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E6400-2FD1-4D1D-A1D5-706F31680D82}">
      <dsp:nvSpPr>
        <dsp:cNvPr id="0" name=""/>
        <dsp:cNvSpPr/>
      </dsp:nvSpPr>
      <dsp:spPr>
        <a:xfrm>
          <a:off x="0" y="17039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1.</a:t>
          </a:r>
          <a:endParaRPr lang="en-IN" sz="2300" kern="1200" dirty="0"/>
        </a:p>
      </dsp:txBody>
      <dsp:txXfrm>
        <a:off x="0" y="17039"/>
        <a:ext cx="2988089" cy="455400"/>
      </dsp:txXfrm>
    </dsp:sp>
    <dsp:sp modelId="{7C990FAB-C703-4AE0-8342-1676EB7B2F93}">
      <dsp:nvSpPr>
        <dsp:cNvPr id="0" name=""/>
        <dsp:cNvSpPr/>
      </dsp:nvSpPr>
      <dsp:spPr>
        <a:xfrm>
          <a:off x="2988088" y="2808"/>
          <a:ext cx="597617" cy="4838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D652B-1978-4FDA-ABA9-12A759E4BAF2}">
      <dsp:nvSpPr>
        <dsp:cNvPr id="0" name=""/>
        <dsp:cNvSpPr/>
      </dsp:nvSpPr>
      <dsp:spPr>
        <a:xfrm>
          <a:off x="3824753" y="2808"/>
          <a:ext cx="8127602" cy="483862"/>
        </a:xfrm>
        <a:prstGeom prst="rect">
          <a:avLst/>
        </a:prstGeom>
        <a:solidFill>
          <a:srgbClr val="3594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Strategically located in the National Capital Region (NCR) having strong connectivity to Delhi and other Towns in the region and National Highways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2808"/>
        <a:ext cx="8127602" cy="483862"/>
      </dsp:txXfrm>
    </dsp:sp>
    <dsp:sp modelId="{ECC661CB-F968-4DB4-BA98-EDC66BB29319}">
      <dsp:nvSpPr>
        <dsp:cNvPr id="0" name=""/>
        <dsp:cNvSpPr/>
      </dsp:nvSpPr>
      <dsp:spPr>
        <a:xfrm>
          <a:off x="0" y="569471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2.</a:t>
          </a:r>
          <a:endParaRPr lang="en-IN" sz="2300" kern="1200" dirty="0"/>
        </a:p>
      </dsp:txBody>
      <dsp:txXfrm>
        <a:off x="0" y="569471"/>
        <a:ext cx="2988089" cy="455400"/>
      </dsp:txXfrm>
    </dsp:sp>
    <dsp:sp modelId="{61B26280-4C6A-4873-8AC7-18A25BE57685}">
      <dsp:nvSpPr>
        <dsp:cNvPr id="0" name=""/>
        <dsp:cNvSpPr/>
      </dsp:nvSpPr>
      <dsp:spPr>
        <a:xfrm>
          <a:off x="2988088" y="569471"/>
          <a:ext cx="597617" cy="455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108FA-D4C6-4D79-850F-CEF96782B63D}">
      <dsp:nvSpPr>
        <dsp:cNvPr id="0" name=""/>
        <dsp:cNvSpPr/>
      </dsp:nvSpPr>
      <dsp:spPr>
        <a:xfrm>
          <a:off x="3824753" y="569471"/>
          <a:ext cx="8127602" cy="455400"/>
        </a:xfrm>
        <a:prstGeom prst="rect">
          <a:avLst/>
        </a:prstGeom>
        <a:solidFill>
          <a:srgbClr val="B7BF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Located at the western border of National Capital Territory of Delhi (NCTD)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569471"/>
        <a:ext cx="8127602" cy="455400"/>
      </dsp:txXfrm>
    </dsp:sp>
    <dsp:sp modelId="{D8F8B9EF-F6CD-49DE-8487-40FC78987D08}">
      <dsp:nvSpPr>
        <dsp:cNvPr id="0" name=""/>
        <dsp:cNvSpPr/>
      </dsp:nvSpPr>
      <dsp:spPr>
        <a:xfrm>
          <a:off x="0" y="1107671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3.</a:t>
          </a:r>
          <a:endParaRPr lang="en-IN" sz="2300" kern="1200" dirty="0"/>
        </a:p>
      </dsp:txBody>
      <dsp:txXfrm>
        <a:off x="0" y="1107671"/>
        <a:ext cx="2988089" cy="455400"/>
      </dsp:txXfrm>
    </dsp:sp>
    <dsp:sp modelId="{38142841-6BF3-4B2A-8B6E-EA6621B2B310}">
      <dsp:nvSpPr>
        <dsp:cNvPr id="0" name=""/>
        <dsp:cNvSpPr/>
      </dsp:nvSpPr>
      <dsp:spPr>
        <a:xfrm>
          <a:off x="2988088" y="1107671"/>
          <a:ext cx="597617" cy="455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B570C-6253-444C-97E6-D6F3E0D06DA6}">
      <dsp:nvSpPr>
        <dsp:cNvPr id="0" name=""/>
        <dsp:cNvSpPr/>
      </dsp:nvSpPr>
      <dsp:spPr>
        <a:xfrm>
          <a:off x="3824753" y="1107671"/>
          <a:ext cx="8127602" cy="455400"/>
        </a:xfrm>
        <a:prstGeom prst="rect">
          <a:avLst/>
        </a:prstGeom>
        <a:solidFill>
          <a:srgbClr val="3594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Located along the </a:t>
          </a:r>
          <a:r>
            <a:rPr lang="en-US" sz="14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Kundli</a:t>
          </a: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 Manesar Palwal (KMP) Expressway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1107671"/>
        <a:ext cx="8127602" cy="455400"/>
      </dsp:txXfrm>
    </dsp:sp>
    <dsp:sp modelId="{D1502E1A-37B1-42D5-B0FD-8F6E0CFC95ED}">
      <dsp:nvSpPr>
        <dsp:cNvPr id="0" name=""/>
        <dsp:cNvSpPr/>
      </dsp:nvSpPr>
      <dsp:spPr>
        <a:xfrm>
          <a:off x="0" y="1645871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4.</a:t>
          </a:r>
          <a:endParaRPr lang="en-IN" sz="2300" kern="1200" dirty="0"/>
        </a:p>
      </dsp:txBody>
      <dsp:txXfrm>
        <a:off x="0" y="1645871"/>
        <a:ext cx="2988089" cy="455400"/>
      </dsp:txXfrm>
    </dsp:sp>
    <dsp:sp modelId="{9A45CDE4-3D9F-4F5F-AFFB-19487A2D3968}">
      <dsp:nvSpPr>
        <dsp:cNvPr id="0" name=""/>
        <dsp:cNvSpPr/>
      </dsp:nvSpPr>
      <dsp:spPr>
        <a:xfrm>
          <a:off x="2988088" y="1645871"/>
          <a:ext cx="597617" cy="455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201A8-48AC-4156-B702-42AF6A5787EA}">
      <dsp:nvSpPr>
        <dsp:cNvPr id="0" name=""/>
        <dsp:cNvSpPr/>
      </dsp:nvSpPr>
      <dsp:spPr>
        <a:xfrm>
          <a:off x="3824753" y="1645871"/>
          <a:ext cx="8127602" cy="455400"/>
        </a:xfrm>
        <a:prstGeom prst="rect">
          <a:avLst/>
        </a:prstGeom>
        <a:solidFill>
          <a:srgbClr val="B7BF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Strategically located among in the industrial hubs of the region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1645871"/>
        <a:ext cx="8127602" cy="455400"/>
      </dsp:txXfrm>
    </dsp:sp>
    <dsp:sp modelId="{F69560D0-FC26-40E1-B3BD-804F8978876C}">
      <dsp:nvSpPr>
        <dsp:cNvPr id="0" name=""/>
        <dsp:cNvSpPr/>
      </dsp:nvSpPr>
      <dsp:spPr>
        <a:xfrm>
          <a:off x="0" y="2198302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5.</a:t>
          </a:r>
          <a:endParaRPr lang="en-IN" sz="2300" kern="1200" dirty="0"/>
        </a:p>
      </dsp:txBody>
      <dsp:txXfrm>
        <a:off x="0" y="2198302"/>
        <a:ext cx="2988089" cy="455400"/>
      </dsp:txXfrm>
    </dsp:sp>
    <dsp:sp modelId="{26972197-2488-416A-ADDD-0BC76F64AEA9}">
      <dsp:nvSpPr>
        <dsp:cNvPr id="0" name=""/>
        <dsp:cNvSpPr/>
      </dsp:nvSpPr>
      <dsp:spPr>
        <a:xfrm>
          <a:off x="2988088" y="2184071"/>
          <a:ext cx="597617" cy="4838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A4F73-ED1E-42A4-A3D4-57A0B1BF2AF8}">
      <dsp:nvSpPr>
        <dsp:cNvPr id="0" name=""/>
        <dsp:cNvSpPr/>
      </dsp:nvSpPr>
      <dsp:spPr>
        <a:xfrm>
          <a:off x="3824753" y="2184071"/>
          <a:ext cx="8127602" cy="483862"/>
        </a:xfrm>
        <a:prstGeom prst="rect">
          <a:avLst/>
        </a:prstGeom>
        <a:solidFill>
          <a:srgbClr val="3594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Rail connectivity to the Northern Railway line and linked to the Dedicated Freight Corridor (DFC) of Delhi Mumbai Industrial Corridor (DMIC)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2184071"/>
        <a:ext cx="8127602" cy="483862"/>
      </dsp:txXfrm>
    </dsp:sp>
    <dsp:sp modelId="{BFCA38CC-8459-49BF-8B64-9B3C2E0F0561}">
      <dsp:nvSpPr>
        <dsp:cNvPr id="0" name=""/>
        <dsp:cNvSpPr/>
      </dsp:nvSpPr>
      <dsp:spPr>
        <a:xfrm>
          <a:off x="0" y="2750733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6.</a:t>
          </a:r>
          <a:endParaRPr lang="en-IN" sz="2300" kern="1200" dirty="0"/>
        </a:p>
      </dsp:txBody>
      <dsp:txXfrm>
        <a:off x="0" y="2750733"/>
        <a:ext cx="2988089" cy="455400"/>
      </dsp:txXfrm>
    </dsp:sp>
    <dsp:sp modelId="{69658B2C-AE98-4A74-AB92-52154C22190E}">
      <dsp:nvSpPr>
        <dsp:cNvPr id="0" name=""/>
        <dsp:cNvSpPr/>
      </dsp:nvSpPr>
      <dsp:spPr>
        <a:xfrm>
          <a:off x="2988088" y="2750733"/>
          <a:ext cx="597617" cy="455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4CB541-4B37-4D1D-B811-F57F5EC4C99B}">
      <dsp:nvSpPr>
        <dsp:cNvPr id="0" name=""/>
        <dsp:cNvSpPr/>
      </dsp:nvSpPr>
      <dsp:spPr>
        <a:xfrm>
          <a:off x="3824753" y="2750733"/>
          <a:ext cx="8127602" cy="455400"/>
        </a:xfrm>
        <a:prstGeom prst="rect">
          <a:avLst/>
        </a:prstGeom>
        <a:solidFill>
          <a:srgbClr val="B7BF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Strong Promoter Credentials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2750733"/>
        <a:ext cx="8127602" cy="455400"/>
      </dsp:txXfrm>
    </dsp:sp>
    <dsp:sp modelId="{F22DCC0C-AF94-4C54-80D9-D205AC10EBA6}">
      <dsp:nvSpPr>
        <dsp:cNvPr id="0" name=""/>
        <dsp:cNvSpPr/>
      </dsp:nvSpPr>
      <dsp:spPr>
        <a:xfrm>
          <a:off x="0" y="3288933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7.</a:t>
          </a:r>
          <a:endParaRPr lang="en-IN" sz="2300" kern="1200" dirty="0"/>
        </a:p>
      </dsp:txBody>
      <dsp:txXfrm>
        <a:off x="0" y="3288933"/>
        <a:ext cx="2988089" cy="455400"/>
      </dsp:txXfrm>
    </dsp:sp>
    <dsp:sp modelId="{3ADBC1D9-3BC3-4F2B-96EC-DFD101F9EAFE}">
      <dsp:nvSpPr>
        <dsp:cNvPr id="0" name=""/>
        <dsp:cNvSpPr/>
      </dsp:nvSpPr>
      <dsp:spPr>
        <a:xfrm>
          <a:off x="2988088" y="3288933"/>
          <a:ext cx="597617" cy="455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5C491-8C5A-4DB8-8E9F-2DB3CB063A16}">
      <dsp:nvSpPr>
        <dsp:cNvPr id="0" name=""/>
        <dsp:cNvSpPr/>
      </dsp:nvSpPr>
      <dsp:spPr>
        <a:xfrm>
          <a:off x="3824753" y="3288933"/>
          <a:ext cx="8127602" cy="455400"/>
        </a:xfrm>
        <a:prstGeom prst="rect">
          <a:avLst/>
        </a:prstGeom>
        <a:solidFill>
          <a:srgbClr val="3594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Ready availability of freehold land for immediate development.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3288933"/>
        <a:ext cx="8127602" cy="455400"/>
      </dsp:txXfrm>
    </dsp:sp>
    <dsp:sp modelId="{1425BF76-8E63-4EEE-B3AA-B1DB6688B733}">
      <dsp:nvSpPr>
        <dsp:cNvPr id="0" name=""/>
        <dsp:cNvSpPr/>
      </dsp:nvSpPr>
      <dsp:spPr>
        <a:xfrm>
          <a:off x="0" y="3841364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8.</a:t>
          </a:r>
          <a:endParaRPr lang="en-IN" sz="2300" kern="1200" dirty="0"/>
        </a:p>
      </dsp:txBody>
      <dsp:txXfrm>
        <a:off x="0" y="3841364"/>
        <a:ext cx="2988089" cy="455400"/>
      </dsp:txXfrm>
    </dsp:sp>
    <dsp:sp modelId="{699A106A-46C0-44C7-BB4C-F28FACB4E2A9}">
      <dsp:nvSpPr>
        <dsp:cNvPr id="0" name=""/>
        <dsp:cNvSpPr/>
      </dsp:nvSpPr>
      <dsp:spPr>
        <a:xfrm>
          <a:off x="2988088" y="3827133"/>
          <a:ext cx="597617" cy="4838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63231-5F2E-46BA-8233-8796D067B9EE}">
      <dsp:nvSpPr>
        <dsp:cNvPr id="0" name=""/>
        <dsp:cNvSpPr/>
      </dsp:nvSpPr>
      <dsp:spPr>
        <a:xfrm>
          <a:off x="3824753" y="3827133"/>
          <a:ext cx="8127602" cy="483862"/>
        </a:xfrm>
        <a:prstGeom prst="rect">
          <a:avLst/>
        </a:prstGeom>
        <a:solidFill>
          <a:srgbClr val="B7BF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Development of Phase I Industrial Colony on 45 acres in progress. Additionally 45 acres of land under grant of license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3827133"/>
        <a:ext cx="8127602" cy="483862"/>
      </dsp:txXfrm>
    </dsp:sp>
    <dsp:sp modelId="{F97A221C-F230-4CF4-951B-6D1EEF650AF7}">
      <dsp:nvSpPr>
        <dsp:cNvPr id="0" name=""/>
        <dsp:cNvSpPr/>
      </dsp:nvSpPr>
      <dsp:spPr>
        <a:xfrm>
          <a:off x="0" y="4393796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9.</a:t>
          </a:r>
          <a:endParaRPr lang="en-IN" sz="2300" kern="1200" dirty="0"/>
        </a:p>
      </dsp:txBody>
      <dsp:txXfrm>
        <a:off x="0" y="4393796"/>
        <a:ext cx="2988089" cy="455400"/>
      </dsp:txXfrm>
    </dsp:sp>
    <dsp:sp modelId="{BC98E34C-9414-4A87-85B9-656A38099952}">
      <dsp:nvSpPr>
        <dsp:cNvPr id="0" name=""/>
        <dsp:cNvSpPr/>
      </dsp:nvSpPr>
      <dsp:spPr>
        <a:xfrm>
          <a:off x="2988088" y="4393796"/>
          <a:ext cx="597617" cy="455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13778-B985-4529-9363-8215E47CF2E7}">
      <dsp:nvSpPr>
        <dsp:cNvPr id="0" name=""/>
        <dsp:cNvSpPr/>
      </dsp:nvSpPr>
      <dsp:spPr>
        <a:xfrm>
          <a:off x="3824753" y="4393796"/>
          <a:ext cx="8127602" cy="455400"/>
        </a:xfrm>
        <a:prstGeom prst="rect">
          <a:avLst/>
        </a:prstGeom>
        <a:solidFill>
          <a:srgbClr val="3594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Greenfield Project - Opportunity for development of the state-of-art economic enclave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4393796"/>
        <a:ext cx="8127602" cy="455400"/>
      </dsp:txXfrm>
    </dsp:sp>
    <dsp:sp modelId="{95A8F6F2-76FB-486E-A858-D939F654D9F1}">
      <dsp:nvSpPr>
        <dsp:cNvPr id="0" name=""/>
        <dsp:cNvSpPr/>
      </dsp:nvSpPr>
      <dsp:spPr>
        <a:xfrm>
          <a:off x="0" y="4946227"/>
          <a:ext cx="2988089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10.</a:t>
          </a:r>
          <a:endParaRPr lang="en-IN" sz="2300" kern="1200" dirty="0"/>
        </a:p>
      </dsp:txBody>
      <dsp:txXfrm>
        <a:off x="0" y="4946227"/>
        <a:ext cx="2988089" cy="455400"/>
      </dsp:txXfrm>
    </dsp:sp>
    <dsp:sp modelId="{77FFB75C-CC39-4673-B300-E96BC063C496}">
      <dsp:nvSpPr>
        <dsp:cNvPr id="0" name=""/>
        <dsp:cNvSpPr/>
      </dsp:nvSpPr>
      <dsp:spPr>
        <a:xfrm>
          <a:off x="2988088" y="4931996"/>
          <a:ext cx="597617" cy="4838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3DA62-B7C5-4B77-8AF8-B69C2FBDACD8}">
      <dsp:nvSpPr>
        <dsp:cNvPr id="0" name=""/>
        <dsp:cNvSpPr/>
      </dsp:nvSpPr>
      <dsp:spPr>
        <a:xfrm>
          <a:off x="3824753" y="4931996"/>
          <a:ext cx="8127602" cy="483862"/>
        </a:xfrm>
        <a:prstGeom prst="rect">
          <a:avLst/>
        </a:prstGeom>
        <a:solidFill>
          <a:srgbClr val="B7BF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DFC, DMIC and the KMP Expressway will enhance core infrastructure and create complementary economic activities</a:t>
          </a:r>
          <a:endParaRPr lang="en-IN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753" y="4931996"/>
        <a:ext cx="8127602" cy="483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5EADC9-DF88-4476-A1A7-3F137C0F7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0A013-31D1-47E7-B67F-79BAF626F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5DECF-2A60-43C2-9A35-1245B970429D}" type="datetimeFigureOut">
              <a:rPr lang="en-IN" smtClean="0"/>
              <a:pPr/>
              <a:t>15-03-2022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562B6-E200-45FD-8E57-54FAC97E6A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3FD6F-70B1-4275-B499-1154A63B9D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44F41-83F1-497A-B26D-5921A7326DE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1706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09609-8ECA-483B-BE46-1D9DC39FC357}" type="datetimeFigureOut">
              <a:rPr lang="en-IN" smtClean="0"/>
              <a:pPr/>
              <a:t>15-03-2022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641D7-6CD5-4B54-99F5-3E14A42CB4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48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DCC8-817A-4093-883C-4A79591FA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4A621-700C-465E-8595-A04849B4B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185DD-EB9D-4995-8A78-7029B20E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6420E-2599-4C38-B727-C1E46710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234B4-E6D1-4715-8A6E-6221312D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331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BC08E-D28A-4255-94FE-ED1E5F14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0FDBF-1C50-4E9D-81F1-38F144FA3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14ADC-B60F-4DA2-BDB5-46388D0E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67170-AAFC-4599-9F51-B528629A8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3BBD8-E3EC-4F4B-85DC-10991813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84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8E7767-2BF7-4CE2-B7C0-A707BC6C6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DCE1F-CFC1-431D-91E4-C20B300A0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9A6D-58E0-4372-8E0A-BFD424F9D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4E534-5036-492D-8D38-5E8EE403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07033-F200-4BC9-8928-5FECC7F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031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/>
              <a:t>Syscon Edutech Pvt. Ltd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Syscon Edutech Pvt. Ltd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2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21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4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4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62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1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55CC-1764-46E7-B35C-87F93CAA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1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A24FF-EDEC-4C6E-9882-E1C04B3D8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C44C4-0482-4C58-8BA5-0336ECB5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D3207-7854-411C-A8B4-E8A54252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D3432-8B97-4C5C-966B-66C1E14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7AAF22-FAA4-4441-9439-B89EAB35B8AD}"/>
              </a:ext>
            </a:extLst>
          </p:cNvPr>
          <p:cNvCxnSpPr>
            <a:cxnSpLocks/>
          </p:cNvCxnSpPr>
          <p:nvPr userDrawn="1"/>
        </p:nvCxnSpPr>
        <p:spPr>
          <a:xfrm>
            <a:off x="0" y="6346826"/>
            <a:ext cx="12192000" cy="9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76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32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3413-8A2D-4FC0-80A1-BE0E5E14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417F7-6FF2-4C13-BED7-40A61DF2F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E84E2-664F-4DCB-8906-2AC9928B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2E6B6-F36B-44AE-A529-51558B7B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BF679-A13A-4D3C-9E6C-C074C021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62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5D8B-599C-4D5B-996C-C84EB90D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7FEB1-BE8D-43AD-AE68-15D57AE36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D5351-251F-494E-B65F-F4598C84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F2CE3-EC40-465E-8387-5C1C8B8C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BC43B-BDC1-4DA0-B6E2-509C5E2C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FE796-7D25-473B-AA27-5EE1D6FB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8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8C60-FDC8-47A9-A504-8414DCDD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58414-ADD7-42D9-9A1F-5662D7DE3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38DCF-886F-4D15-A92D-9AE3F02F8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42AAF0-3FDD-4C90-967D-D8FCCC9F7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2B916-0F61-4A40-A540-398DC77AA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2515DE-7D48-43A0-B88A-63AF8D61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58500C-83AA-4FAA-8D8D-69134A3C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401D78-5CB2-49EA-9623-42E871C7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045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9A19-6B97-4571-A7DB-32B05FBE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E9FFC-56F8-4B07-95C5-353BC192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BE1F5-6D76-484F-A578-DEE41C73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0E6B7-BB07-4393-8492-029B14BE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238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C97A6-1B8A-48B4-AFBC-CD8B172E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67D40-7FEB-4DA6-B055-D37BCFDF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A7B7-3710-4887-8BC2-90171224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634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2354-56FB-4157-BFA6-375D623C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3859F-46C8-4CD8-93FE-F7028CF39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27838-5046-451C-A2BB-DD043FC98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A5102-0CD5-435E-9388-88FBBFD53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3640A-D452-4209-A6F9-446AFFF6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3D6AD-B7D6-410C-860B-FF58772F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83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641D-86B3-48A1-BDD7-DE5E3525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4F2AB-27A8-40B0-B2A4-2D977C7B2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98312-89F9-45EA-B183-7E5D2B771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D5F97-AE79-49EF-80ED-EC899109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B4646-326F-43D5-ACC8-6851146D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Syscon Edutech Pvt. Ltd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03203-E289-4746-B2E3-408F862D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144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0C35B-4FF3-4987-B879-F2A52D62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46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6758F-9779-4DFA-AB9C-4ABA40F49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4B5A3-4732-48AE-A874-2840AF525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Syscon Edutech Pvt. Ltd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4AFD5-DD96-497F-BF16-49FFFB96B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33106" y="3246437"/>
            <a:ext cx="346138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87E18-4A3D-4063-AB9F-4C71B98370A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F5ED55-083E-484E-9B79-68CB24088C5B}"/>
              </a:ext>
            </a:extLst>
          </p:cNvPr>
          <p:cNvCxnSpPr>
            <a:cxnSpLocks/>
          </p:cNvCxnSpPr>
          <p:nvPr userDrawn="1"/>
        </p:nvCxnSpPr>
        <p:spPr>
          <a:xfrm>
            <a:off x="0" y="7462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77CF54-2E00-409C-8A05-C71B5A726683}"/>
              </a:ext>
            </a:extLst>
          </p:cNvPr>
          <p:cNvCxnSpPr>
            <a:cxnSpLocks/>
          </p:cNvCxnSpPr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onipat Global Industrial Township - होम पेज | Facebook">
            <a:extLst>
              <a:ext uri="{FF2B5EF4-FFF2-40B4-BE49-F238E27FC236}">
                <a16:creationId xmlns:a16="http://schemas.microsoft.com/office/drawing/2014/main" id="{5F8E8486-8C85-4072-9306-77EAFC96AD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382" y="0"/>
            <a:ext cx="1278835" cy="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AC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Syscon Edutech Pvt. Ltd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6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Empty road leading towards mountains">
            <a:extLst>
              <a:ext uri="{FF2B5EF4-FFF2-40B4-BE49-F238E27FC236}">
                <a16:creationId xmlns:a16="http://schemas.microsoft.com/office/drawing/2014/main" id="{2C190D48-3DA4-44DD-ABE7-62558F65C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09" r="-1" b="-1"/>
          <a:stretch/>
        </p:blipFill>
        <p:spPr>
          <a:xfrm>
            <a:off x="-21230" y="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7DA13-4436-4579-84B8-0F5BE2915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43" y="1096237"/>
            <a:ext cx="7059168" cy="197834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FFFF00"/>
                </a:solidFill>
              </a:rPr>
              <a:t>Sonipat</a:t>
            </a:r>
            <a:r>
              <a:rPr lang="en-US" b="1" dirty="0">
                <a:solidFill>
                  <a:srgbClr val="FFFF00"/>
                </a:solidFill>
              </a:rPr>
              <a:t> Global Industrial Township 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8B304-1969-4A10-A8E8-386920BFF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1" y="3692843"/>
            <a:ext cx="8545555" cy="2933763"/>
          </a:xfrm>
        </p:spPr>
        <p:txBody>
          <a:bodyPr>
            <a:normAutofit/>
          </a:bodyPr>
          <a:lstStyle/>
          <a:p>
            <a:pPr algn="l"/>
            <a:r>
              <a:rPr lang="en-GB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Integrated Township in Sonipat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Industrial Plots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Warehousing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Residential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Commercial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Investor Presentation 2022</a:t>
            </a:r>
          </a:p>
          <a:p>
            <a:pPr algn="l"/>
            <a:endParaRPr lang="en-IN" sz="1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1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2" descr="Sonipat Global Industrial Township - होम पेज | Facebook">
            <a:extLst>
              <a:ext uri="{FF2B5EF4-FFF2-40B4-BE49-F238E27FC236}">
                <a16:creationId xmlns:a16="http://schemas.microsoft.com/office/drawing/2014/main" id="{5F8E8486-8C85-4072-9306-77EAFC96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0"/>
          <a:stretch>
            <a:fillRect/>
          </a:stretch>
        </p:blipFill>
        <p:spPr bwMode="auto">
          <a:xfrm>
            <a:off x="9601200" y="5671751"/>
            <a:ext cx="2590799" cy="118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2062" t="15815" r="4669" b="25536"/>
          <a:stretch>
            <a:fillRect/>
          </a:stretch>
        </p:blipFill>
        <p:spPr bwMode="auto">
          <a:xfrm>
            <a:off x="0" y="0"/>
            <a:ext cx="2644346" cy="109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938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>
                <a:solidFill>
                  <a:schemeClr val="tx1"/>
                </a:solidFill>
                <a:latin typeface="Arial Black" pitchFamily="34" charset="0"/>
              </a:rPr>
              <a:t>Maruti</a:t>
            </a:r>
            <a:r>
              <a:rPr lang="en-GB" sz="2800" dirty="0">
                <a:solidFill>
                  <a:schemeClr val="tx1"/>
                </a:solidFill>
                <a:latin typeface="Arial Black" pitchFamily="34" charset="0"/>
              </a:rPr>
              <a:t> Suzuki Plant in </a:t>
            </a:r>
            <a:r>
              <a:rPr lang="en-GB" sz="2800" dirty="0" err="1">
                <a:solidFill>
                  <a:schemeClr val="tx1"/>
                </a:solidFill>
                <a:latin typeface="Arial Black" pitchFamily="34" charset="0"/>
              </a:rPr>
              <a:t>Sonipat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569" y="845127"/>
            <a:ext cx="5775666" cy="4250575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country's largest car maker Maruti Suzuki will commence construction of its new manufacturing facility located in Sonipat, Haryana.</a:t>
            </a:r>
          </a:p>
          <a:p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would emerge as the largest production base for Maruti in India.</a:t>
            </a:r>
          </a:p>
          <a:p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company has received all necessary clearances to set up a new plant on 900 acres of land at </a:t>
            </a:r>
            <a:r>
              <a:rPr lang="en-GB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Kharkhoda</a:t>
            </a:r>
            <a:r>
              <a:rPr lang="en-GB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en-GB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Sonepat</a:t>
            </a:r>
            <a:r>
              <a:rPr lang="en-GB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district.</a:t>
            </a:r>
          </a:p>
          <a:p>
            <a:endParaRPr lang="en-GB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Maruti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Suzuki already has two plants in 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Manesar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Haryana and one in Gujarat</a:t>
            </a:r>
          </a:p>
          <a:p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first assembly line will be ready by 2025. </a:t>
            </a:r>
          </a:p>
        </p:txBody>
      </p:sp>
      <p:sp>
        <p:nvSpPr>
          <p:cNvPr id="32770" name="AutoShape 2" descr="Maruti Suzuki's Upcoming Sonipat Plant To Be The Company's Largest  Production Un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AutoShape 4" descr="Maruti Suzuki's Upcoming Sonipat Plant To Be The Company's Largest  Production Un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AutoShape 6" descr="Maruti Suzuki's Upcoming Sonipat Plant To Be The Company's Largest  Production Un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AutoShape 8" descr="Maruti Suzuki's Upcoming Sonipat Plant To Be The Company's Largest  Production Un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8" name="Picture 10" descr="Maruti Suzuki&amp;#39;s Upcoming Sonipat Plant To Be The Company&amp;#39;s Largest  Production Un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5603" y="3126909"/>
            <a:ext cx="4611436" cy="227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6" name="AutoShape 2" descr="Maruti Suzuki to make Sonipat unit its largest production base in India -  ANY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8" name="Picture 4" descr="Maruti Suzuki to make Sonipat unit its largest production base in India -  ANYNE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268" y="925513"/>
            <a:ext cx="4502106" cy="205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A49E5-6A69-4876-8B6D-AE3D4D23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667890-9DD3-46AC-9615-B05A25A59116}"/>
              </a:ext>
            </a:extLst>
          </p:cNvPr>
          <p:cNvSpPr/>
          <p:nvPr/>
        </p:nvSpPr>
        <p:spPr>
          <a:xfrm>
            <a:off x="280093" y="5812972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Sonipat facility could have a total installed capacity of approx. Million units and can be further enhanced.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12F9A49-7E67-4D00-8944-5D4D33330532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>
                <a:latin typeface="Arial Black" pitchFamily="34" charset="0"/>
              </a:rPr>
              <a:t>Maruti</a:t>
            </a:r>
            <a:r>
              <a:rPr lang="en-GB" sz="2800" dirty="0">
                <a:latin typeface="Arial Black" pitchFamily="34" charset="0"/>
              </a:rPr>
              <a:t> Suzuki Expansion Plan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733AD-DB71-4DFF-8DD0-AAE255D6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95931-BFC5-4948-8CD4-80C52CA3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54" y="1454642"/>
            <a:ext cx="5377071" cy="1318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8270E-7483-425E-9B34-0546F2D9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6" y="3999670"/>
            <a:ext cx="5540619" cy="1051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77034A-95A3-4363-875F-256873E5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862" y="781050"/>
            <a:ext cx="4899304" cy="5440051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D17DCBF-8CA5-4F31-992D-CA7B61341FAE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8A9D-7E98-43A1-9441-AC0C1E5F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Our Advantage</a:t>
            </a:r>
            <a:endParaRPr lang="en-IN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98857-48A0-4F80-8128-D32394C8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C0023B-AF65-4FCF-BAF5-FCF6DD113E56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33F07E3-F769-4E74-B75F-B48F1E102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391220"/>
              </p:ext>
            </p:extLst>
          </p:nvPr>
        </p:nvGraphicFramePr>
        <p:xfrm>
          <a:off x="1164525" y="911221"/>
          <a:ext cx="9510101" cy="289496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60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1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374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22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itchFamily="34" charset="0"/>
                          <a:cs typeface="Arial" pitchFamily="34" charset="0"/>
                        </a:rPr>
                        <a:t>SGIT Location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Village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Deoru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Jawahri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Sonipat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22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itchFamily="34" charset="0"/>
                          <a:cs typeface="Arial" pitchFamily="34" charset="0"/>
                        </a:rPr>
                        <a:t>Proposed Maruti Suzuki Plant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Kharkhoda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 the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Sonepat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district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2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itchFamily="34" charset="0"/>
                          <a:cs typeface="Arial" pitchFamily="34" charset="0"/>
                        </a:rPr>
                        <a:t>Distance from Industrial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966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itchFamily="34" charset="0"/>
                          <a:cs typeface="Arial" pitchFamily="34" charset="0"/>
                        </a:rPr>
                        <a:t>Demand Generators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Good size of plot available for setting up of manufacturing facilities by various OEM’s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All approved land parcels in place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Warehousing facility available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Located on the main Highway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All Amenities available for OEM’s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Less than 1 </a:t>
                      </a:r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 Distance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66A5386-5763-44F0-9F75-247CCC51C308}"/>
              </a:ext>
            </a:extLst>
          </p:cNvPr>
          <p:cNvSpPr/>
          <p:nvPr/>
        </p:nvSpPr>
        <p:spPr>
          <a:xfrm>
            <a:off x="287477" y="5881794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proposed Maruti Plant will also further generate demand for Industrial Parks through OEM’s.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8064D7-89CA-4F8E-841B-9DF62904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4" y="3971603"/>
            <a:ext cx="4329426" cy="18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949FA5C-6053-465E-9625-62801076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17" y="4006850"/>
            <a:ext cx="4329426" cy="18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4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B9ACC-8CBE-417C-AA93-F98A17789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9319" y="576263"/>
            <a:ext cx="5054196" cy="2967606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Project Overview</a:t>
            </a:r>
            <a:endParaRPr lang="en-IN" sz="48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DE5AC-5746-420D-A43A-13E27B2CD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9319" y="3764975"/>
            <a:ext cx="5054196" cy="2192683"/>
          </a:xfrm>
        </p:spPr>
        <p:txBody>
          <a:bodyPr>
            <a:normAutofit/>
          </a:bodyPr>
          <a:lstStyle/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CC7B67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CC7B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C7B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6AB7F18-2EE9-4E13-BF5E-0C523ECB15B7}"/>
              </a:ext>
            </a:extLst>
          </p:cNvPr>
          <p:cNvSpPr txBox="1">
            <a:spLocks/>
          </p:cNvSpPr>
          <p:nvPr/>
        </p:nvSpPr>
        <p:spPr>
          <a:xfrm>
            <a:off x="6108959" y="3097323"/>
            <a:ext cx="5054196" cy="2967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Light"/>
              <a:ea typeface="+mj-ea"/>
              <a:cs typeface="+mj-cs"/>
            </a:endParaRPr>
          </a:p>
        </p:txBody>
      </p:sp>
      <p:pic>
        <p:nvPicPr>
          <p:cNvPr id="16" name="Picture 2" descr="Sonipat Global Industrial Township - होम पेज | Facebook">
            <a:extLst>
              <a:ext uri="{FF2B5EF4-FFF2-40B4-BE49-F238E27FC236}">
                <a16:creationId xmlns:a16="http://schemas.microsoft.com/office/drawing/2014/main" id="{B1877933-2D31-40E1-A850-1F2414ED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08" y="3932583"/>
            <a:ext cx="3139138" cy="214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AutoShape 2" descr="eCommerce Warehousing: Everything You Need to Know | eDe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eCommerce Warehousing: Everything You Need to Know | eDe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eCommerce Warehousing: Everything You Need to Know | eDe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eCommerce Warehousing: Everything You Need to Know | eDe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70" name="Picture 22" descr="cold storage  warehousing stock pictures, royalty-free photos &amp; 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362" y="1160063"/>
            <a:ext cx="5063319" cy="4465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181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B3E3-4AC8-450E-AA7E-9BD08E37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About the Project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454" y="1294185"/>
            <a:ext cx="5884546" cy="2551462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Company (M/s </a:t>
            </a:r>
            <a:r>
              <a:rPr lang="en-US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Syscom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Edutech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Pvt. Ltd. has acquired the land parcel measuring 45 Acre in Sonipat, Haryana in the year 2015.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project is located at Village </a:t>
            </a:r>
            <a:r>
              <a:rPr lang="en-US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Deoru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Jawahri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Sonipat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proposed Industrial shop will include Warehousing facility, SME and MSME Manufacturing Units and Commercial establishments.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 part of Phase I, 65% of land has already been sold to investors and end users.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Excellent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Upcoming Mega Infrastructure projects in Haryana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company is debt free as on date.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Huge demand due to upcoming Maruti Suzuki manufacturing plant.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9507" y="845438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Overview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CB6A-C356-4EFF-ADEA-E0A5D874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10" name="Picture 3" descr="C:\Users\LENOVO\Desktop\Syscom\Pictures\WhatsApp Image 2022-03-03 at 12.38.49 PM (2).jpeg">
            <a:extLst>
              <a:ext uri="{FF2B5EF4-FFF2-40B4-BE49-F238E27FC236}">
                <a16:creationId xmlns:a16="http://schemas.microsoft.com/office/drawing/2014/main" id="{A992AC61-DD78-4885-9C9D-140305E1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462" y="1443606"/>
            <a:ext cx="5537565" cy="208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C:\Users\LENOVO\Desktop\Syscom\Pictures\WhatsApp Image 2022-03-03 at 12.38.49 PM.jpeg">
            <a:extLst>
              <a:ext uri="{FF2B5EF4-FFF2-40B4-BE49-F238E27FC236}">
                <a16:creationId xmlns:a16="http://schemas.microsoft.com/office/drawing/2014/main" id="{40629059-5E70-4BD6-B093-CF06529F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461" y="4186585"/>
            <a:ext cx="553756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AD475C7F-E1C5-4F11-AF11-BBCBB7BEC23C}"/>
              </a:ext>
            </a:extLst>
          </p:cNvPr>
          <p:cNvSpPr/>
          <p:nvPr/>
        </p:nvSpPr>
        <p:spPr>
          <a:xfrm>
            <a:off x="8185281" y="884668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Actual photos of the Site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7BD9AEE8-0E3E-420D-8218-D6D50C1F2CB1}"/>
              </a:ext>
            </a:extLst>
          </p:cNvPr>
          <p:cNvSpPr/>
          <p:nvPr/>
        </p:nvSpPr>
        <p:spPr>
          <a:xfrm>
            <a:off x="419507" y="3906217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Land Details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C5F452A1-A255-44DB-B343-FBC9840B3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068246"/>
              </p:ext>
            </p:extLst>
          </p:nvPr>
        </p:nvGraphicFramePr>
        <p:xfrm>
          <a:off x="299821" y="4293359"/>
          <a:ext cx="5634643" cy="20523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793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1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004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Plot Area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45 Acres purchased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Area Developed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21 Acres 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Under Development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15.50 Acres (LOI received from Government)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Area under</a:t>
                      </a:r>
                      <a:r>
                        <a:rPr lang="en-GB" sz="1400" baseline="0" dirty="0">
                          <a:latin typeface="Arial" pitchFamily="34" charset="0"/>
                          <a:cs typeface="Arial" pitchFamily="34" charset="0"/>
                        </a:rPr>
                        <a:t> LOI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The company shall</a:t>
                      </a:r>
                      <a:r>
                        <a:rPr lang="en-GB" sz="1400" baseline="0" dirty="0">
                          <a:latin typeface="Arial" pitchFamily="34" charset="0"/>
                          <a:cs typeface="Arial" pitchFamily="34" charset="0"/>
                        </a:rPr>
                        <a:t> apply for LOI for balance </a:t>
                      </a:r>
                      <a:r>
                        <a:rPr lang="en-GB" sz="1400" dirty="0">
                          <a:latin typeface="Arial" pitchFamily="34" charset="0"/>
                          <a:cs typeface="Arial" pitchFamily="34" charset="0"/>
                        </a:rPr>
                        <a:t>11 Acres of land parcel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CF5DF0B-A2C4-441B-833B-9420466D703C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427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Company Structure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1053-ACD3-4D5E-84E5-440C94E7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C12C13ED-CD40-46C9-B6A7-862EB8FD3AA0}"/>
              </a:ext>
            </a:extLst>
          </p:cNvPr>
          <p:cNvSpPr/>
          <p:nvPr/>
        </p:nvSpPr>
        <p:spPr>
          <a:xfrm>
            <a:off x="4401826" y="1056435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Shareholding Pattern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43FFE9E-CDE9-4C93-9526-0178B318FF0A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AD361E8-3BD0-4263-B11F-E7F22E7E5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70877"/>
              </p:ext>
            </p:extLst>
          </p:nvPr>
        </p:nvGraphicFramePr>
        <p:xfrm>
          <a:off x="549715" y="1658393"/>
          <a:ext cx="11108887" cy="284235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183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014">
                  <a:extLst>
                    <a:ext uri="{9D8B030D-6E8A-4147-A177-3AD203B41FA5}">
                      <a16:colId xmlns:a16="http://schemas.microsoft.com/office/drawing/2014/main" val="1970956053"/>
                    </a:ext>
                  </a:extLst>
                </a:gridCol>
                <a:gridCol w="1908753">
                  <a:extLst>
                    <a:ext uri="{9D8B030D-6E8A-4147-A177-3AD203B41FA5}">
                      <a16:colId xmlns:a16="http://schemas.microsoft.com/office/drawing/2014/main" val="1822968434"/>
                    </a:ext>
                  </a:extLst>
                </a:gridCol>
                <a:gridCol w="1908753">
                  <a:extLst>
                    <a:ext uri="{9D8B030D-6E8A-4147-A177-3AD203B41FA5}">
                      <a16:colId xmlns:a16="http://schemas.microsoft.com/office/drawing/2014/main" val="3035804590"/>
                    </a:ext>
                  </a:extLst>
                </a:gridCol>
                <a:gridCol w="1908753">
                  <a:extLst>
                    <a:ext uri="{9D8B030D-6E8A-4147-A177-3AD203B41FA5}">
                      <a16:colId xmlns:a16="http://schemas.microsoft.com/office/drawing/2014/main" val="1722602661"/>
                    </a:ext>
                  </a:extLst>
                </a:gridCol>
                <a:gridCol w="1565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3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Body Type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Nationality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of Holding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of Shares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3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Mr. Amit Agarwal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Individual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Indian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0.42%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5,000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3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Mr. Ashish Agarwal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Individual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Indian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0.42%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5,000</a:t>
                      </a:r>
                      <a:endParaRPr lang="en-IN" sz="16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8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IN" sz="160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Chahal Consulting FZE</a:t>
                      </a: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Body Corporate</a:t>
                      </a:r>
                      <a:endParaRPr lang="en-IN" sz="16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Foreign Entity - UAE</a:t>
                      </a:r>
                      <a:endParaRPr lang="en-IN" sz="16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99.16%</a:t>
                      </a:r>
                      <a:endParaRPr lang="en-IN" sz="16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11,79,038</a:t>
                      </a:r>
                      <a:endParaRPr lang="en-IN" sz="16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374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11,89,038</a:t>
                      </a:r>
                      <a:endParaRPr lang="en-IN" sz="16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2060EAB-91AB-4F04-A7AF-7956F53CD9EA}"/>
              </a:ext>
            </a:extLst>
          </p:cNvPr>
          <p:cNvSpPr/>
          <p:nvPr/>
        </p:nvSpPr>
        <p:spPr>
          <a:xfrm>
            <a:off x="287477" y="5881794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holding of the company is within the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148871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Cost of Project &amp; Means of Finance</a:t>
            </a:r>
            <a:endParaRPr lang="en-US" sz="2800" dirty="0">
              <a:latin typeface="Arial Blac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1056" y="1300831"/>
          <a:ext cx="6030555" cy="40436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313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Amount 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(Rs. In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Crores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GB" sz="1600" baseline="0" dirty="0">
                          <a:latin typeface="Arial" pitchFamily="34" charset="0"/>
                          <a:cs typeface="Arial" pitchFamily="34" charset="0"/>
                        </a:rPr>
                        <a:t> Cost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45.00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License Fees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1.15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Interest during Construction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1.62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Sewage pipes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1.20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Road development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2.50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Electricity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2.50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STP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1.00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Land levelling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Miscellaneous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5.00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itchFamily="34" charset="0"/>
                          <a:cs typeface="Arial" pitchFamily="34" charset="0"/>
                        </a:rPr>
                        <a:t>60.47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755609" y="1326101"/>
          <a:ext cx="5116945" cy="14833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310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Amount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(Rs. In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Crores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Promoter Contribution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60.47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Bank</a:t>
                      </a:r>
                      <a:r>
                        <a:rPr lang="en-GB" sz="1600" baseline="0" dirty="0">
                          <a:latin typeface="Arial" pitchFamily="34" charset="0"/>
                          <a:cs typeface="Arial" pitchFamily="34" charset="0"/>
                        </a:rPr>
                        <a:t> funding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itchFamily="34" charset="0"/>
                          <a:cs typeface="Arial" pitchFamily="34" charset="0"/>
                        </a:rPr>
                        <a:t>60.47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026722" y="878379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Cost Incurred Till Date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36625" y="878379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Means of Finance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282B06-C10F-4FBF-BA61-5FE5B256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BB64919-8C68-48AF-B342-0F4A7CB0E031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31057-E328-40B6-808B-F3A95FAC0730}"/>
              </a:ext>
            </a:extLst>
          </p:cNvPr>
          <p:cNvSpPr/>
          <p:nvPr/>
        </p:nvSpPr>
        <p:spPr>
          <a:xfrm>
            <a:off x="287477" y="5721045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entire Project has been funded by Company own sources.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2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C408A-AE45-4183-BDC4-044A7701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17</a:t>
            </a:fld>
            <a:endParaRPr lang="en-IN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DC7DC97-6430-4E3C-AC94-F570D2B5A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179050"/>
              </p:ext>
            </p:extLst>
          </p:nvPr>
        </p:nvGraphicFramePr>
        <p:xfrm>
          <a:off x="-393751" y="1046681"/>
          <a:ext cx="7231270" cy="493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90CDFE2-EC08-488B-949E-2AE273006222}"/>
              </a:ext>
            </a:extLst>
          </p:cNvPr>
          <p:cNvSpPr/>
          <p:nvPr/>
        </p:nvSpPr>
        <p:spPr>
          <a:xfrm>
            <a:off x="6417898" y="1387595"/>
            <a:ext cx="5617414" cy="1991379"/>
          </a:xfrm>
          <a:prstGeom prst="rect">
            <a:avLst/>
          </a:prstGeom>
          <a:solidFill>
            <a:srgbClr val="B7BFC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Industries with Pollution Index score of 60 and above: </a:t>
            </a:r>
            <a:r>
              <a:rPr lang="en-GB" sz="1400" b="1" dirty="0">
                <a:latin typeface="Arial" pitchFamily="34" charset="0"/>
                <a:cs typeface="Arial" pitchFamily="34" charset="0"/>
              </a:rPr>
              <a:t>Red category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Industries with Pollution Index score of 41 to 59: </a:t>
            </a:r>
            <a:r>
              <a:rPr lang="en-GB" sz="1400" b="1" dirty="0">
                <a:latin typeface="Arial" pitchFamily="34" charset="0"/>
                <a:cs typeface="Arial" pitchFamily="34" charset="0"/>
              </a:rPr>
              <a:t>Orange category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Industries with Pollution Index score of 21 to 40: </a:t>
            </a:r>
            <a:r>
              <a:rPr lang="en-GB" sz="1400" b="1" dirty="0">
                <a:latin typeface="Arial" pitchFamily="34" charset="0"/>
                <a:cs typeface="Arial" pitchFamily="34" charset="0"/>
              </a:rPr>
              <a:t>Green category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9F7583E-8D76-4606-967D-080728D8152A}"/>
              </a:ext>
            </a:extLst>
          </p:cNvPr>
          <p:cNvSpPr/>
          <p:nvPr/>
        </p:nvSpPr>
        <p:spPr>
          <a:xfrm>
            <a:off x="8102362" y="857345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Categories Allowed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290ACF9A-B45B-4467-AC8C-403917C4099A}"/>
              </a:ext>
            </a:extLst>
          </p:cNvPr>
          <p:cNvSpPr/>
          <p:nvPr/>
        </p:nvSpPr>
        <p:spPr>
          <a:xfrm>
            <a:off x="8215308" y="3442348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Demand Scenario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BD6C9D-C1FF-4DBF-923E-A72CC6DE4DD4}"/>
              </a:ext>
            </a:extLst>
          </p:cNvPr>
          <p:cNvSpPr/>
          <p:nvPr/>
        </p:nvSpPr>
        <p:spPr>
          <a:xfrm>
            <a:off x="6311349" y="3842953"/>
            <a:ext cx="5701805" cy="1345048"/>
          </a:xfrm>
          <a:prstGeom prst="rect">
            <a:avLst/>
          </a:prstGeom>
          <a:solidFill>
            <a:srgbClr val="B7BFC3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dirty="0">
                <a:latin typeface="Arial" pitchFamily="34" charset="0"/>
                <a:cs typeface="Arial" pitchFamily="34" charset="0"/>
              </a:rPr>
              <a:t>All the industrial units in Delhi is receiving notices from Pollution Board to shift outside Delhi due to excessive pollution.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Licenses not getting renewed due to which there is lack of Choice for the Industries covered in red zone.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5DCF26A-843F-476B-9AE1-F22CF2D10DB7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167D95D-76C8-45E2-BCAF-AA75EC9FD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22" y="5322715"/>
            <a:ext cx="2196213" cy="9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tiger CRM Blog » Accelerate Quote approvals with Approval Processes in  Vtiger">
            <a:extLst>
              <a:ext uri="{FF2B5EF4-FFF2-40B4-BE49-F238E27FC236}">
                <a16:creationId xmlns:a16="http://schemas.microsoft.com/office/drawing/2014/main" id="{F1C87B64-B48A-4F49-87BC-B67125DC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514" y="5262034"/>
            <a:ext cx="2859927" cy="103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382C7C6-7618-43A9-86EE-368661E0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10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Key Features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512DDA-8B2E-4713-BCFD-C0419C3713EA}"/>
              </a:ext>
            </a:extLst>
          </p:cNvPr>
          <p:cNvSpPr/>
          <p:nvPr/>
        </p:nvSpPr>
        <p:spPr>
          <a:xfrm>
            <a:off x="156688" y="878013"/>
            <a:ext cx="5846547" cy="1298657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713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Potential Clientele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52" y="914400"/>
            <a:ext cx="8512628" cy="5377218"/>
          </a:xfrm>
          <a:solidFill>
            <a:srgbClr val="B7BFC3"/>
          </a:solidFill>
        </p:spPr>
        <p:txBody>
          <a:bodyPr>
            <a:noAutofit/>
          </a:bodyPr>
          <a:lstStyle/>
          <a:p>
            <a:r>
              <a:rPr lang="en-GB" sz="1600" b="1" dirty="0">
                <a:latin typeface="Arial" pitchFamily="34" charset="0"/>
                <a:cs typeface="Arial" pitchFamily="34" charset="0"/>
              </a:rPr>
              <a:t>Land is the biggest constraint in Delhi. All the industrial units in Delhi is receiving notices from Pollution Board to shift outside Delhi.</a:t>
            </a:r>
          </a:p>
          <a:p>
            <a:r>
              <a:rPr lang="en-GB" sz="1600" b="1" dirty="0">
                <a:latin typeface="Arial" pitchFamily="34" charset="0"/>
                <a:cs typeface="Arial" pitchFamily="34" charset="0"/>
              </a:rPr>
              <a:t>Licenses not getting renewed due to which there is lack of Choice for the Industries covered in red zone.</a:t>
            </a: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There is existing list of 17 Red Category Industries as per Central Pollution Control Board as given below: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Aluminium smelter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Cement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 err="1">
                <a:latin typeface="Arial" pitchFamily="34" charset="0"/>
                <a:cs typeface="Arial" pitchFamily="34" charset="0"/>
              </a:rPr>
              <a:t>Chlor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Alkali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Copper smelter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Distillery including Fermentation industry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Dyes and Dye-Intermediates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Fertilizer ( basic) ( excluding formulation)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Iron and Steel (involving processing from ore/integrated steel plants)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Oil Refinery (Mineral Oil or Petro Refineries)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Pesticides (Technical) (excluding formulation)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Petrochemicals ( Manufacture of and not merely use of as raw material)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Pharmaceuticals (excluding formulation)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Pulp and Paper (paper manufacturing with or without pulping)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Sugar (excluding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Khandsari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Thermal Power Plants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Zinc smelter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Tanneries</a:t>
            </a:r>
          </a:p>
          <a:p>
            <a:pPr marL="342900" indent="-342900">
              <a:buFont typeface="+mj-lt"/>
              <a:buAutoNum type="alphaLcParenR"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AutoShape 4" descr="Types of Industrial Polluta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 descr="Types of Industrial Polluta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AutoShape 8" descr="Types of Industrial Polluta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0" name="Picture 10" descr="Types of Industrial Polluta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6720" y="4325379"/>
            <a:ext cx="2981499" cy="1616047"/>
          </a:xfrm>
          <a:prstGeom prst="rect">
            <a:avLst/>
          </a:prstGeom>
          <a:noFill/>
        </p:spPr>
      </p:pic>
      <p:pic>
        <p:nvPicPr>
          <p:cNvPr id="20491" name="Picture 11" descr="C:\Users\LENOVO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5626" y="1135116"/>
            <a:ext cx="3379076" cy="274615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6C418-93F5-4277-AD61-BC482628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18</a:t>
            </a:fld>
            <a:endParaRPr lang="en-I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7B2A5A8-D2C6-477F-844D-50AEF33E231D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5079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E038-FFE7-46BC-B782-2BD13E39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Potential Clients for Relocation/ Expansion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7A97C-C875-4764-B7EB-468D192CB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78" y="1615560"/>
            <a:ext cx="6586152" cy="362370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Naraina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Industrial area</a:t>
            </a: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Mayapuri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Industrial area</a:t>
            </a: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Anand Parbat Industrial area</a:t>
            </a: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Peeragarhi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Nangloi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Wazirpur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Lawrence Road</a:t>
            </a: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Badli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Bawana</a:t>
            </a: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Narela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Units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Mangolpuri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en-IN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87458-60E3-463B-80F1-FCC443B7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19</a:t>
            </a:fld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247137" y="914400"/>
            <a:ext cx="6610863" cy="617838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Potential Clients for Relocation/ Expansion are mainly existing units in the following Industrial areas in Delhi: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1008DF-FA7E-4FC9-972A-BEE3632AE1B1}"/>
              </a:ext>
            </a:extLst>
          </p:cNvPr>
          <p:cNvSpPr/>
          <p:nvPr/>
        </p:nvSpPr>
        <p:spPr>
          <a:xfrm>
            <a:off x="253679" y="5634681"/>
            <a:ext cx="11617045" cy="580767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dirty="0">
                <a:latin typeface="Arial" pitchFamily="34" charset="0"/>
                <a:cs typeface="Arial" pitchFamily="34" charset="0"/>
              </a:rPr>
              <a:t>As per the data available, the above units in these areas are over 5,000 units which would be potential customers for Relocation/ Expansion</a:t>
            </a:r>
          </a:p>
        </p:txBody>
      </p:sp>
      <p:sp>
        <p:nvSpPr>
          <p:cNvPr id="21506" name="AutoShape 2" descr="Industrial Area Stock Photo - Download Image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Industrial Area Stock Photo - Download Image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0" name="Picture 6" descr="Industrial Area Stock Photo - Download Image Now - iSt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9914" y="1816442"/>
            <a:ext cx="4619710" cy="2434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95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4C571-CC5F-4F73-BEC1-30053206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8637"/>
            <a:ext cx="10515600" cy="7810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Table of Content</a:t>
            </a:r>
            <a:endParaRPr lang="en-IN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331C046-1D49-441B-BA47-C504123E0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87049"/>
              </p:ext>
            </p:extLst>
          </p:nvPr>
        </p:nvGraphicFramePr>
        <p:xfrm>
          <a:off x="323738" y="797501"/>
          <a:ext cx="7632907" cy="55168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473010">
                  <a:extLst>
                    <a:ext uri="{9D8B030D-6E8A-4147-A177-3AD203B41FA5}">
                      <a16:colId xmlns:a16="http://schemas.microsoft.com/office/drawing/2014/main" val="3181655592"/>
                    </a:ext>
                  </a:extLst>
                </a:gridCol>
                <a:gridCol w="4159897">
                  <a:extLst>
                    <a:ext uri="{9D8B030D-6E8A-4147-A177-3AD203B41FA5}">
                      <a16:colId xmlns:a16="http://schemas.microsoft.com/office/drawing/2014/main" val="1452035969"/>
                    </a:ext>
                  </a:extLst>
                </a:gridCol>
              </a:tblGrid>
              <a:tr h="317446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IN" sz="16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ection</a:t>
                      </a:r>
                      <a:endParaRPr lang="en-IN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700099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I- Group Overview 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Group Structure 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111981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Directors Profile 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232537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Organic Harvest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Transaction with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GoodGlamm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II- Proposed Maruti Suzuki Manufacturing Plant  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Overview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Newspaper clippings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Advantage 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6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– III Project Overview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Company Structure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Cost of Project &amp; Means of Finance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83282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Potential Clientele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267962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Locational Advantages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129383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Land Details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939432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Expansion Plan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20145"/>
                  </a:ext>
                </a:extLst>
              </a:tr>
              <a:tr h="317446">
                <a:tc>
                  <a:txBody>
                    <a:bodyPr/>
                    <a:lstStyle/>
                    <a:p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7. Our Proposal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25748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D647-D403-4EAE-9F20-2978AE42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</a:t>
            </a:fld>
            <a:endParaRPr lang="en-IN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AA30E35-268F-4E36-8ADE-25EFCE2FA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45" y="797501"/>
            <a:ext cx="3611217" cy="55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5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7E562-858B-4B94-9A6E-13354803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20</a:t>
            </a:fld>
            <a:endParaRPr lang="en-IN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D0FE4BE-2179-46CC-9EBD-0036EDD99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447970"/>
              </p:ext>
            </p:extLst>
          </p:nvPr>
        </p:nvGraphicFramePr>
        <p:xfrm>
          <a:off x="-2321338" y="781050"/>
          <a:ext cx="119523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ED91288-2750-4788-9A58-D83E533CC85B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8DB178F-68F7-42D1-A37E-0AE58D73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74" y="1053743"/>
            <a:ext cx="2439036" cy="16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8D2EE865-7D1D-4EA1-B984-EDE14B36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74" y="2950863"/>
            <a:ext cx="2439036" cy="150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man in blue jacket standing beside brown wooden post">
            <a:extLst>
              <a:ext uri="{FF2B5EF4-FFF2-40B4-BE49-F238E27FC236}">
                <a16:creationId xmlns:a16="http://schemas.microsoft.com/office/drawing/2014/main" id="{F0BC760B-111E-4EFD-9BC6-32AC5367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69" y="4733367"/>
            <a:ext cx="2402845" cy="160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64CBEA-0BC6-42BF-B1F2-52455A79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10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Project Highlights</a:t>
            </a:r>
            <a:endParaRPr lang="en-IN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45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58C5E-19D9-4DC3-AF22-9B6D5A4D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21</a:t>
            </a:fld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031829-5486-49ED-9CA7-BC8F8509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10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Infrastructure Strength</a:t>
            </a:r>
            <a:endParaRPr lang="en-IN" sz="2800" dirty="0">
              <a:latin typeface="Arial Black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5C49ED-4DDB-4F15-9CC1-F0785B47F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840367"/>
              </p:ext>
            </p:extLst>
          </p:nvPr>
        </p:nvGraphicFramePr>
        <p:xfrm>
          <a:off x="280173" y="978225"/>
          <a:ext cx="10962863" cy="308965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59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1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08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No.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Remarks</a:t>
                      </a:r>
                    </a:p>
                  </a:txBody>
                  <a:tcPr marL="68580" marR="68580" marT="0" marB="0"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8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Power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project will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establish 2500 - 5000 KVA GIS 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substations, as these are connected to the national grid, hence ensuring good reliability of power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Roads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 company has built roads within the Industrial Township which is 20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metres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wide.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74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Government has approved allocation of water for the SGIT Project.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1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5250" algn="l"/>
                        </a:tabLst>
                        <a:defRPr/>
                      </a:pPr>
                      <a:r>
                        <a:rPr lang="en-IN" sz="16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Residential and Social Infrastructure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5250" algn="l"/>
                        </a:tabLst>
                      </a:pP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Project is planned as a self-sufficient township addressing the residential and social infrastructure needs of the proposed economic development infrastructure.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project is proposed to have a blend of industrial, residential, commercial and Warehousing.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700" name="Picture 4" descr="Gas Systems - Global Combustion">
            <a:extLst>
              <a:ext uri="{FF2B5EF4-FFF2-40B4-BE49-F238E27FC236}">
                <a16:creationId xmlns:a16="http://schemas.microsoft.com/office/drawing/2014/main" id="{82872627-1EE2-4197-837B-64AE0328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68" y="4392095"/>
            <a:ext cx="306145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ndia to link power grid with Middle East, SEA to export excess electricity-  The New Indian Express">
            <a:extLst>
              <a:ext uri="{FF2B5EF4-FFF2-40B4-BE49-F238E27FC236}">
                <a16:creationId xmlns:a16="http://schemas.microsoft.com/office/drawing/2014/main" id="{C70F379E-2FC4-4689-B0C0-E97A4E853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42" y="4392094"/>
            <a:ext cx="3244504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ACCESS ROAD - Definition and synonyms of access road in the English  dictionary">
            <a:extLst>
              <a:ext uri="{FF2B5EF4-FFF2-40B4-BE49-F238E27FC236}">
                <a16:creationId xmlns:a16="http://schemas.microsoft.com/office/drawing/2014/main" id="{C4F3D301-82BC-4F2A-905D-9F32324B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2" y="4392094"/>
            <a:ext cx="306145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561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7794-0304-40A9-BE5B-B48CD619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Amenities offered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6" name="Graphic 5" descr="Road with solid fill">
            <a:extLst>
              <a:ext uri="{FF2B5EF4-FFF2-40B4-BE49-F238E27FC236}">
                <a16:creationId xmlns:a16="http://schemas.microsoft.com/office/drawing/2014/main" id="{6A19FF96-573C-4531-BF37-BADC9614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301" y="1158998"/>
            <a:ext cx="914400" cy="914400"/>
          </a:xfrm>
          <a:prstGeom prst="rect">
            <a:avLst/>
          </a:prstGeom>
        </p:spPr>
      </p:pic>
      <p:pic>
        <p:nvPicPr>
          <p:cNvPr id="8" name="Graphic 7" descr="Convertible with solid fill">
            <a:extLst>
              <a:ext uri="{FF2B5EF4-FFF2-40B4-BE49-F238E27FC236}">
                <a16:creationId xmlns:a16="http://schemas.microsoft.com/office/drawing/2014/main" id="{4F333AFB-4D1C-46CA-A0C9-90789B2F5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809" y="3124363"/>
            <a:ext cx="914400" cy="914400"/>
          </a:xfrm>
          <a:prstGeom prst="rect">
            <a:avLst/>
          </a:prstGeom>
        </p:spPr>
      </p:pic>
      <p:pic>
        <p:nvPicPr>
          <p:cNvPr id="12" name="Graphic 11" descr="Electric Tower outline">
            <a:extLst>
              <a:ext uri="{FF2B5EF4-FFF2-40B4-BE49-F238E27FC236}">
                <a16:creationId xmlns:a16="http://schemas.microsoft.com/office/drawing/2014/main" id="{07A1315F-8EFC-4FD5-9279-6F20FC335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095" y="4159607"/>
            <a:ext cx="914400" cy="914400"/>
          </a:xfrm>
          <a:prstGeom prst="rect">
            <a:avLst/>
          </a:prstGeom>
        </p:spPr>
      </p:pic>
      <p:pic>
        <p:nvPicPr>
          <p:cNvPr id="18" name="Graphic 17" descr="Security camera with solid fill">
            <a:extLst>
              <a:ext uri="{FF2B5EF4-FFF2-40B4-BE49-F238E27FC236}">
                <a16:creationId xmlns:a16="http://schemas.microsoft.com/office/drawing/2014/main" id="{E6FD714F-4ACB-4B01-B53A-C991021F5E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55" y="2198681"/>
            <a:ext cx="788621" cy="758274"/>
          </a:xfrm>
          <a:prstGeom prst="rect">
            <a:avLst/>
          </a:prstGeom>
        </p:spPr>
      </p:pic>
      <p:pic>
        <p:nvPicPr>
          <p:cNvPr id="20" name="Graphic 19" descr="Home with solid fill">
            <a:extLst>
              <a:ext uri="{FF2B5EF4-FFF2-40B4-BE49-F238E27FC236}">
                <a16:creationId xmlns:a16="http://schemas.microsoft.com/office/drawing/2014/main" id="{FFFD6220-A9A1-4A83-A44E-189D733671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8011" y="2145022"/>
            <a:ext cx="729636" cy="7525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08671" y="1349003"/>
            <a:ext cx="1933302" cy="418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0696" y="2436586"/>
            <a:ext cx="1933302" cy="418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CCTV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10696" y="3429759"/>
            <a:ext cx="1933302" cy="418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Ample Parking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16148" y="1337128"/>
            <a:ext cx="1933302" cy="418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Solar Panels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10696" y="1444005"/>
            <a:ext cx="1933302" cy="418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Roads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10696" y="4435600"/>
            <a:ext cx="1933302" cy="418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Electricity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08671" y="3425404"/>
            <a:ext cx="1933302" cy="418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Security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8671" y="4413830"/>
            <a:ext cx="1933302" cy="418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Sewerage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92397" y="2246584"/>
            <a:ext cx="2312125" cy="418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Rainwater harvesting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08671" y="2333670"/>
            <a:ext cx="1933302" cy="418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Maintenance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AutoShape 2" descr="Water Tap Line Icon Vector, Line Icons, Water Icons, Tap Icons PNG and  Vector with Transparent Background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Water Tap Line Icon Vector, Line Icons, Water Icons, Tap Icons PNG and  Vector with Transparent Background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Water Tap Line Icon Vector, Line Icons, Water Icons, Tap Icons PNG and  Vector with Transparent Background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8" name="AutoShape 8" descr="Water Tap Line Icon Vector, Line Icons, Water Icons, Tap Icons PNG and  Vector with Transparent Background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0" name="Picture 10" descr="Water supply Icons - 464 free icon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54636" y="1158998"/>
            <a:ext cx="826134" cy="809581"/>
          </a:xfrm>
          <a:prstGeom prst="rect">
            <a:avLst/>
          </a:prstGeom>
          <a:noFill/>
        </p:spPr>
      </p:pic>
      <p:sp>
        <p:nvSpPr>
          <p:cNvPr id="30732" name="AutoShape 12" descr="Rain water Icon - Download in Glyph Sty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4" name="AutoShape 14" descr="Rain water Icon - Download in Glyph Sty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6" name="Picture 16" descr="Rainwater Catchment - Rain Water Harvesting Icon Clipart (#620442) -  PinClipar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67105" y="2196935"/>
            <a:ext cx="831273" cy="619061"/>
          </a:xfrm>
          <a:prstGeom prst="rect">
            <a:avLst/>
          </a:prstGeom>
          <a:noFill/>
        </p:spPr>
      </p:pic>
      <p:pic>
        <p:nvPicPr>
          <p:cNvPr id="30738" name="Picture 18" descr="Secure Icon, Transparent Secure.PNG Images &amp; Vector - FreeIcons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93131" y="3246086"/>
            <a:ext cx="940163" cy="800917"/>
          </a:xfrm>
          <a:prstGeom prst="rect">
            <a:avLst/>
          </a:prstGeom>
          <a:noFill/>
        </p:spPr>
      </p:pic>
      <p:sp>
        <p:nvSpPr>
          <p:cNvPr id="30740" name="AutoShape 20" descr="Sewage - Free industry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2" name="AutoShape 22" descr="Sewage - Free industry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4" name="Picture 24" descr="Sewer Icon or Logo Isolated Sign Symbol Vector Illustration Stock Vector -  Illustration of home, industrial: 19900642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300752" y="4268553"/>
            <a:ext cx="1305922" cy="800916"/>
          </a:xfrm>
          <a:prstGeom prst="rect">
            <a:avLst/>
          </a:prstGeom>
          <a:noFill/>
        </p:spPr>
      </p:pic>
      <p:sp>
        <p:nvSpPr>
          <p:cNvPr id="30746" name="AutoShape 26" descr="Solar Panel Icon - Download in Glyph Sty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8" name="AutoShape 28" descr="Solar Panel Icon - Download in Glyph Sty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0" name="Picture 30" descr="Line icon for solar panel 3496846 Vector Art at Vecteezy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364487" y="1158998"/>
            <a:ext cx="992777" cy="705394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AA82C-1CE0-4BD4-A78E-8D0C1B3F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22</a:t>
            </a:fld>
            <a:endParaRPr lang="en-IN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EC3D75A-C4FC-401F-824C-617498978850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1008DF-FA7E-4FC9-972A-BEE3632AE1B1}"/>
              </a:ext>
            </a:extLst>
          </p:cNvPr>
          <p:cNvSpPr/>
          <p:nvPr/>
        </p:nvSpPr>
        <p:spPr>
          <a:xfrm>
            <a:off x="287477" y="5851977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pro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ject is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thoughtfully planned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ensuring the smallest of conveniences at your footstep.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14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Strategic Location</a:t>
            </a:r>
            <a:endParaRPr lang="en-US" sz="2800" dirty="0">
              <a:latin typeface="Arial Black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315199" y="2111824"/>
          <a:ext cx="4610961" cy="2610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59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No.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NH 1 GT Road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 Km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Delhi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20 Km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KMP Expressway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15 Km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5250" algn="l"/>
                        </a:tabLs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Railway Station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7 Km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3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Airport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60 Km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3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Murthal</a:t>
                      </a: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Dhaba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en-GB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Kms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185784" y="873124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Distance from Site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379BA-C797-4B79-9A44-7461FD97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23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1E53B-552F-4B93-8929-1F7699FFA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7" y="940736"/>
            <a:ext cx="6537883" cy="50388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E05F38-531D-47D6-B170-A46D5149F6C6}"/>
              </a:ext>
            </a:extLst>
          </p:cNvPr>
          <p:cNvSpPr/>
          <p:nvPr/>
        </p:nvSpPr>
        <p:spPr>
          <a:xfrm>
            <a:off x="1590260" y="3846442"/>
            <a:ext cx="1123122" cy="725557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2026722" y="878379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Direction Map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5D555-76EC-453A-AF50-AED8462EEA89}"/>
              </a:ext>
            </a:extLst>
          </p:cNvPr>
          <p:cNvSpPr/>
          <p:nvPr/>
        </p:nvSpPr>
        <p:spPr>
          <a:xfrm>
            <a:off x="287477" y="5851977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Industrial Township is located in close proximity to the Expressway aiding in easy Transportation of goods.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8F16081-F479-4D50-949E-5D13ED28487E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8268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26C2-291F-476F-AA43-516FCFFA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Strong Connectivity 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01F6E-914A-48D5-9FF4-78E36891C13C}"/>
              </a:ext>
            </a:extLst>
          </p:cNvPr>
          <p:cNvSpPr txBox="1"/>
          <p:nvPr/>
        </p:nvSpPr>
        <p:spPr>
          <a:xfrm>
            <a:off x="6427136" y="1014525"/>
            <a:ext cx="5398074" cy="4576702"/>
          </a:xfrm>
          <a:prstGeom prst="rect">
            <a:avLst/>
          </a:prstGeom>
          <a:solidFill>
            <a:srgbClr val="B7BFC3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Sonipat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Global Industrial Township is strategically located with strong connectivity.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Proposed site is located around 3 km from National Highway No. 1 and near to NH 352A which is considered as one of the prime and suitable location for the Industrial units.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Location at near the Northern border of National Capital Territory of Delhi (NCTD).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Rail connectivity to the Northern Railway line and liked to the dedicated freight corridor (DFC).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Strategically located among in the Industrial hubs of the region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Easy access to the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Indira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Gandhi International hubs of the region.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Located near the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Kundali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Manesar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Palwal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(KMP) Expressway.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59697-9EDA-4D40-AB0E-74E1FE7A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24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0F918-004D-4F67-808E-7E4D84A94327}"/>
              </a:ext>
            </a:extLst>
          </p:cNvPr>
          <p:cNvSpPr/>
          <p:nvPr/>
        </p:nvSpPr>
        <p:spPr>
          <a:xfrm>
            <a:off x="287477" y="5851977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pro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ject is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thoughtfully planned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ensuring the smallest of conveniences at your footstep.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2532" name="Picture 4" descr="Everything You Need to Know About KMP Expressway! We Are Gurgaon">
            <a:extLst>
              <a:ext uri="{FF2B5EF4-FFF2-40B4-BE49-F238E27FC236}">
                <a16:creationId xmlns:a16="http://schemas.microsoft.com/office/drawing/2014/main" id="{BA5FCDB5-06FE-44FC-8F02-FB809721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1" y="831228"/>
            <a:ext cx="4924342" cy="483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8712097-AC32-4447-B357-188C39FA15C0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3505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 Black" pitchFamily="34" charset="0"/>
              </a:rPr>
              <a:t>Plot Layout – Phase I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782" y="836119"/>
            <a:ext cx="10515600" cy="482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3C467-2384-4571-B51A-0350BBCF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25</a:t>
            </a:fld>
            <a:endParaRPr lang="en-I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350252-CA60-43C0-8E90-DA532BD214B7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B2B2FE-5295-47B6-8413-E655DBD993FC}"/>
              </a:ext>
            </a:extLst>
          </p:cNvPr>
          <p:cNvSpPr/>
          <p:nvPr/>
        </p:nvSpPr>
        <p:spPr>
          <a:xfrm>
            <a:off x="287477" y="5851977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Industrial Township is well planned and comprises of plots of different sizes.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1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65A86-53D1-4EB7-B105-9EAEF394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26</a:t>
            </a:fld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A1D128-6CF0-4CD1-9742-25387E1F6C4E}"/>
              </a:ext>
            </a:extLst>
          </p:cNvPr>
          <p:cNvSpPr txBox="1">
            <a:spLocks/>
          </p:cNvSpPr>
          <p:nvPr/>
        </p:nvSpPr>
        <p:spPr>
          <a:xfrm>
            <a:off x="0" y="72886"/>
            <a:ext cx="10515600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dirty="0">
                <a:solidFill>
                  <a:schemeClr val="tx1"/>
                </a:solidFill>
                <a:latin typeface="Arial Black" pitchFamily="34" charset="0"/>
              </a:rPr>
              <a:t>Plot Layout – Phase I and Phase II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799" r="2792"/>
          <a:stretch>
            <a:fillRect/>
          </a:stretch>
        </p:blipFill>
        <p:spPr bwMode="auto">
          <a:xfrm>
            <a:off x="0" y="802944"/>
            <a:ext cx="12192000" cy="605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2193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Land Details </a:t>
            </a:r>
            <a:endParaRPr lang="en-US" sz="2800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2904"/>
              </p:ext>
            </p:extLst>
          </p:nvPr>
        </p:nvGraphicFramePr>
        <p:xfrm>
          <a:off x="193964" y="1532239"/>
          <a:ext cx="5634643" cy="273084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77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808"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062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Plot Area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45 Acres purchased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062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Developed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21 Acres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955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Under Development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15.50 Acres LOI received from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955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Area under</a:t>
                      </a:r>
                      <a:r>
                        <a:rPr lang="en-GB" sz="1500" baseline="0" dirty="0">
                          <a:latin typeface="Arial" pitchFamily="34" charset="0"/>
                          <a:cs typeface="Arial" pitchFamily="34" charset="0"/>
                        </a:rPr>
                        <a:t> LOI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The company shall</a:t>
                      </a:r>
                      <a:r>
                        <a:rPr lang="en-GB" sz="1500" baseline="0" dirty="0">
                          <a:latin typeface="Arial" pitchFamily="34" charset="0"/>
                          <a:cs typeface="Arial" pitchFamily="34" charset="0"/>
                        </a:rPr>
                        <a:t> apply for LOI for </a:t>
                      </a:r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11 Acres of land parcel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467636"/>
              </p:ext>
            </p:extLst>
          </p:nvPr>
        </p:nvGraphicFramePr>
        <p:xfrm>
          <a:off x="6391478" y="1534968"/>
          <a:ext cx="5537659" cy="231423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1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65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Total saleable area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1,00,000 Sq. yards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65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% area sold 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aseline="0" dirty="0">
                          <a:latin typeface="Arial" pitchFamily="34" charset="0"/>
                          <a:cs typeface="Arial" pitchFamily="34" charset="0"/>
                        </a:rPr>
                        <a:t>65% area sold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65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Arial" pitchFamily="34" charset="0"/>
                          <a:cs typeface="Arial" pitchFamily="34" charset="0"/>
                        </a:rPr>
                        <a:t>Area sold (sq. Yards)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aseline="0" dirty="0">
                          <a:latin typeface="Arial" pitchFamily="34" charset="0"/>
                          <a:cs typeface="Arial" pitchFamily="34" charset="0"/>
                        </a:rPr>
                        <a:t>65,000 yards 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27">
                <a:tc>
                  <a:txBody>
                    <a:bodyPr/>
                    <a:lstStyle/>
                    <a:p>
                      <a:r>
                        <a:rPr lang="en-GB" sz="1500" b="1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Arial" pitchFamily="34" charset="0"/>
                          <a:cs typeface="Arial" pitchFamily="34" charset="0"/>
                        </a:rPr>
                        <a:t>Potential Price to be realized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Arial" pitchFamily="34" charset="0"/>
                          <a:cs typeface="Arial" pitchFamily="34" charset="0"/>
                        </a:rPr>
                        <a:t>Rs. 35,000 </a:t>
                      </a:r>
                      <a:r>
                        <a:rPr lang="en-GB" sz="1500" b="1" baseline="0" dirty="0">
                          <a:latin typeface="Arial" pitchFamily="34" charset="0"/>
                          <a:cs typeface="Arial" pitchFamily="34" charset="0"/>
                        </a:rPr>
                        <a:t>per Sq. yard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16295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254497" y="922751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Plot Area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44371" y="924664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Saleable Area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AutoShape 2" descr="Industrial Township in Sector 18, Gurgaon | ID: 20503248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2" name="Picture 4" descr="Industrial Township in Sector 18, Gurgaon | ID: 205032485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222" y="4436076"/>
            <a:ext cx="4571884" cy="178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286C8E-3E36-4561-B960-E73E924A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27</a:t>
            </a:fld>
            <a:endParaRPr lang="en-I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886CD96-3EDA-470B-ADC8-049D69C77010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7441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5DD2-81E7-4B4B-A4DB-7D2B6A1B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Plot Details – Phase I</a:t>
            </a:r>
            <a:endParaRPr lang="en-IN" sz="2800" dirty="0">
              <a:latin typeface="Arial Black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2767" y="942110"/>
          <a:ext cx="8023087" cy="4712032"/>
        </p:xfrm>
        <a:graphic>
          <a:graphicData uri="http://schemas.openxmlformats.org/drawingml/2006/table">
            <a:tbl>
              <a:tblPr/>
              <a:tblGrid>
                <a:gridCol w="3255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SIZE         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(IN FEET)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AREA         (SQ.YARDS)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NO. OF PLOTS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                  (IN SQMT)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 (A2 TO A7)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56'8"X79'4"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 (A1 &amp; A8)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49'11"X79'4"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50'5"X77'6"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B(B1 TO B10)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67'5"X153'10"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11,520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C(C1 TO C2)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99'"X240'3"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5,286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D(D1 TO D3)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67'10"X152'3"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2,294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D1/1(D3)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67'11"X152'3"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E(E1 To E9,E12 To E29 &amp; E32 To 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55'1"X82'8"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18,216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E1(E10,E11,E30 &amp; E31)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55'5"X82'8"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 (F1)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76'10"X181'6"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 (F2 to F5)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76'9"X181'6"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6,192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 ( G1 to G3)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50'9"X64'2"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1,086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 (H1 To H14 &amp; H16 To H19)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50'9"X69'6"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7,056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H1(H15)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59'8"X69'6"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 (I2 To I5)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37'3"X69'6"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1,152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37'4"X69'6"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7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 (J1 to J5)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42'4"X69'6"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1,635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7785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            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64,234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7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76458-1C19-4AC2-BB8F-7EF09F39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28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586759-8911-4883-B7AE-881C7C7716B4}"/>
              </a:ext>
            </a:extLst>
          </p:cNvPr>
          <p:cNvSpPr/>
          <p:nvPr/>
        </p:nvSpPr>
        <p:spPr>
          <a:xfrm>
            <a:off x="287477" y="5851977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There are a total of 101 plots of different sizes in Phase 1 of the project 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6057FA55-D067-47EA-AFDE-85421CEC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80" y="2371861"/>
            <a:ext cx="3044155" cy="2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525A72-159F-4AAD-8921-77362E6DF575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2950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29</a:t>
            </a:fld>
            <a:endParaRPr lang="en-IN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2767" y="1201418"/>
          <a:ext cx="8023087" cy="4474247"/>
        </p:xfrm>
        <a:graphic>
          <a:graphicData uri="http://schemas.openxmlformats.org/drawingml/2006/table">
            <a:tbl>
              <a:tblPr/>
              <a:tblGrid>
                <a:gridCol w="3255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SIZE         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(IN FEET)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AREA         (SQ.YARDS)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NO. OF PLOTS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                  (IN SQMT)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84'8"X95‘2"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895.25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1,791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83’X95‘2"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877.64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82‘11“7“’X95‘2"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876.76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4,384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49'X84‘2"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2,291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43’9”X102‘10"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43‘9"X95‘6"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48‘4"X114'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3,060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60‘5"X90‘2"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4,840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80‘7"X220'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5,910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43‘9"X85‘5"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T/2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46‘3"X90‘2"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463.35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T/4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46‘4"X90'2"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1,856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U/2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46‘3"X111‘1"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571.336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1,143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U/4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46‘4"X111‘1"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2,288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57‘9"X80‘5"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1,032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4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63‘7"X80'6"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2,276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7785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34,470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77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9A45DD2-81E7-4B4B-A4DB-7D2B6A1B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10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Plot Details – Phase II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66562" name="Picture 2" descr="500+ Land Plot Pictures | Download Free Images on Unspla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9610" y="2458192"/>
            <a:ext cx="3251076" cy="2062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B9ACC-8CBE-417C-AA93-F98A17789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9319" y="576263"/>
            <a:ext cx="5054196" cy="2967606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Group Overview</a:t>
            </a:r>
            <a:endParaRPr lang="en-IN" sz="48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DE5AC-5746-420D-A43A-13E27B2CD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9319" y="3764975"/>
            <a:ext cx="5054196" cy="2192683"/>
          </a:xfrm>
        </p:spPr>
        <p:txBody>
          <a:bodyPr>
            <a:normAutofit/>
          </a:bodyPr>
          <a:lstStyle/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CC7B67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CC7B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C7B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DF2B28-5EA1-4EB8-B936-3C200418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87" y="3881996"/>
            <a:ext cx="2511348" cy="8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385092D-4B00-48F6-90DA-050D3DCB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" y="-20116"/>
            <a:ext cx="5479919" cy="68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75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FF7A8-7940-47BA-8216-7D723A18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898659" cy="78105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Comparison</a:t>
            </a:r>
            <a:endParaRPr lang="en-IN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0B215-5463-4A14-A280-C8BA0B94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30</a:t>
            </a:fld>
            <a:endParaRPr lang="en-IN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BD9751-AFF5-4BF7-84BD-04350EBF5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368864"/>
              </p:ext>
            </p:extLst>
          </p:nvPr>
        </p:nvGraphicFramePr>
        <p:xfrm>
          <a:off x="260230" y="1323830"/>
          <a:ext cx="10751721" cy="30480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75037">
                  <a:extLst>
                    <a:ext uri="{9D8B030D-6E8A-4147-A177-3AD203B41FA5}">
                      <a16:colId xmlns:a16="http://schemas.microsoft.com/office/drawing/2014/main" val="165223119"/>
                    </a:ext>
                  </a:extLst>
                </a:gridCol>
                <a:gridCol w="1865871">
                  <a:extLst>
                    <a:ext uri="{9D8B030D-6E8A-4147-A177-3AD203B41FA5}">
                      <a16:colId xmlns:a16="http://schemas.microsoft.com/office/drawing/2014/main" val="478451409"/>
                    </a:ext>
                  </a:extLst>
                </a:gridCol>
                <a:gridCol w="2013294">
                  <a:extLst>
                    <a:ext uri="{9D8B030D-6E8A-4147-A177-3AD203B41FA5}">
                      <a16:colId xmlns:a16="http://schemas.microsoft.com/office/drawing/2014/main" val="1058413236"/>
                    </a:ext>
                  </a:extLst>
                </a:gridCol>
                <a:gridCol w="1423713">
                  <a:extLst>
                    <a:ext uri="{9D8B030D-6E8A-4147-A177-3AD203B41FA5}">
                      <a16:colId xmlns:a16="http://schemas.microsoft.com/office/drawing/2014/main" val="3146768367"/>
                    </a:ext>
                  </a:extLst>
                </a:gridCol>
                <a:gridCol w="2092413">
                  <a:extLst>
                    <a:ext uri="{9D8B030D-6E8A-4147-A177-3AD203B41FA5}">
                      <a16:colId xmlns:a16="http://schemas.microsoft.com/office/drawing/2014/main" val="517509428"/>
                    </a:ext>
                  </a:extLst>
                </a:gridCol>
                <a:gridCol w="2281393">
                  <a:extLst>
                    <a:ext uri="{9D8B030D-6E8A-4147-A177-3AD203B41FA5}">
                      <a16:colId xmlns:a16="http://schemas.microsoft.com/office/drawing/2014/main" val="2224908427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Ownership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Land area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Present Market Price per Sq. yard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Distance from SGIT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513410"/>
                  </a:ext>
                </a:extLst>
              </a:tr>
              <a:tr h="96011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itchFamily="34" charset="0"/>
                          <a:cs typeface="Arial" pitchFamily="34" charset="0"/>
                        </a:rPr>
                        <a:t>Kundli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Industrial Township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HSIDC (Haryana State Industrial Development Corporation)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Arial" pitchFamily="34" charset="0"/>
                          <a:cs typeface="Arial" pitchFamily="34" charset="0"/>
                        </a:rPr>
                        <a:t>560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60,000 – 75,000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35 Kms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18953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Barhi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Industrial Township</a:t>
                      </a:r>
                      <a:endParaRPr lang="en-IN" sz="16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HSIDC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600 Acres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35,000 – 40,000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noProof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 </a:t>
                      </a:r>
                      <a:r>
                        <a:rPr lang="en-IN" sz="1600" kern="1200" noProof="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Kms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173482"/>
                  </a:ext>
                </a:extLst>
              </a:tr>
              <a:tr h="7406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Industrial Model Township (IMT, </a:t>
                      </a:r>
                      <a:r>
                        <a:rPr lang="en-GB" sz="16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Kharkhoda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HSIDC</a:t>
                      </a: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latin typeface="Arial" pitchFamily="34" charset="0"/>
                          <a:cs typeface="Arial" pitchFamily="34" charset="0"/>
                        </a:rPr>
                        <a:t>3,000 Acres</a:t>
                      </a:r>
                      <a:endParaRPr lang="en-IN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noProof="0" dirty="0">
                          <a:latin typeface="Arial" pitchFamily="34" charset="0"/>
                          <a:cs typeface="Arial" pitchFamily="34" charset="0"/>
                        </a:rPr>
                        <a:t>45,000- 50,000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latin typeface="Arial" pitchFamily="34" charset="0"/>
                          <a:cs typeface="Arial" pitchFamily="34" charset="0"/>
                        </a:rPr>
                        <a:t>25 </a:t>
                      </a:r>
                      <a:r>
                        <a:rPr lang="en-US" sz="1600" noProof="0" dirty="0" err="1"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endParaRPr lang="en-IN" sz="16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25314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091F7B-08CE-44E4-80B9-A2D9365CCD4C}"/>
              </a:ext>
            </a:extLst>
          </p:cNvPr>
          <p:cNvSpPr/>
          <p:nvPr/>
        </p:nvSpPr>
        <p:spPr>
          <a:xfrm>
            <a:off x="219238" y="809320"/>
            <a:ext cx="5349048" cy="378034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Price with Neighbouring Industrial Parks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D091F7B-08CE-44E4-80B9-A2D9365CCD4C}"/>
              </a:ext>
            </a:extLst>
          </p:cNvPr>
          <p:cNvSpPr/>
          <p:nvPr/>
        </p:nvSpPr>
        <p:spPr>
          <a:xfrm>
            <a:off x="330694" y="4510136"/>
            <a:ext cx="5349048" cy="378034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 Factors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8F7E4292-3BE4-4F6D-BE5F-F726F7A96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01275"/>
              </p:ext>
            </p:extLst>
          </p:nvPr>
        </p:nvGraphicFramePr>
        <p:xfrm>
          <a:off x="291167" y="5024051"/>
          <a:ext cx="10667983" cy="9144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909836">
                  <a:extLst>
                    <a:ext uri="{9D8B030D-6E8A-4147-A177-3AD203B41FA5}">
                      <a16:colId xmlns:a16="http://schemas.microsoft.com/office/drawing/2014/main" val="165223119"/>
                    </a:ext>
                  </a:extLst>
                </a:gridCol>
                <a:gridCol w="1883391">
                  <a:extLst>
                    <a:ext uri="{9D8B030D-6E8A-4147-A177-3AD203B41FA5}">
                      <a16:colId xmlns:a16="http://schemas.microsoft.com/office/drawing/2014/main" val="478451409"/>
                    </a:ext>
                  </a:extLst>
                </a:gridCol>
                <a:gridCol w="2415654">
                  <a:extLst>
                    <a:ext uri="{9D8B030D-6E8A-4147-A177-3AD203B41FA5}">
                      <a16:colId xmlns:a16="http://schemas.microsoft.com/office/drawing/2014/main" val="1058413236"/>
                    </a:ext>
                  </a:extLst>
                </a:gridCol>
                <a:gridCol w="2497540">
                  <a:extLst>
                    <a:ext uri="{9D8B030D-6E8A-4147-A177-3AD203B41FA5}">
                      <a16:colId xmlns:a16="http://schemas.microsoft.com/office/drawing/2014/main" val="3146768367"/>
                    </a:ext>
                  </a:extLst>
                </a:gridCol>
                <a:gridCol w="2961562">
                  <a:extLst>
                    <a:ext uri="{9D8B030D-6E8A-4147-A177-3AD203B41FA5}">
                      <a16:colId xmlns:a16="http://schemas.microsoft.com/office/drawing/2014/main" val="517509428"/>
                    </a:ext>
                  </a:extLst>
                </a:gridCol>
              </a:tblGrid>
              <a:tr h="2009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HSIDC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DSIDC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UPSIDC</a:t>
                      </a:r>
                      <a:endParaRPr lang="en-IN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513410"/>
                  </a:ext>
                </a:extLst>
              </a:tr>
              <a:tr h="34707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Electricity Prices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Rs. 125 up to 2 kW and Rs.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 above 2 kW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Rs. 120 up to 2 kW and Rs.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65 above 2 kW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Rs. 115 up to 2 kW and Rs.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 above 2 kW</a:t>
                      </a:r>
                      <a:endParaRPr lang="en-IN" sz="1600" kern="1200" noProof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173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919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Expansion Plan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576D4-F830-49A8-8D01-1A334F38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31</a:t>
            </a:fld>
            <a:endParaRPr lang="en-I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091F7B-08CE-44E4-80B9-A2D9365CCD4C}"/>
              </a:ext>
            </a:extLst>
          </p:cNvPr>
          <p:cNvSpPr/>
          <p:nvPr/>
        </p:nvSpPr>
        <p:spPr>
          <a:xfrm>
            <a:off x="287477" y="932151"/>
            <a:ext cx="2886892" cy="326572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Proposed Township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86ED372-5922-4EEE-A7C8-36EF08C972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4633787"/>
              </p:ext>
            </p:extLst>
          </p:nvPr>
        </p:nvGraphicFramePr>
        <p:xfrm>
          <a:off x="6425514" y="2792625"/>
          <a:ext cx="5479008" cy="221080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77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938">
                  <a:extLst>
                    <a:ext uri="{9D8B030D-6E8A-4147-A177-3AD203B41FA5}">
                      <a16:colId xmlns:a16="http://schemas.microsoft.com/office/drawing/2014/main" val="700941304"/>
                    </a:ext>
                  </a:extLst>
                </a:gridCol>
                <a:gridCol w="2113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2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Land area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of Land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7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43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Warehousing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07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43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3F2DFC-548C-4A07-9C85-9F232429A0AE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963E52E-5556-4D9E-B696-E2C41BC000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981191"/>
              </p:ext>
            </p:extLst>
          </p:nvPr>
        </p:nvGraphicFramePr>
        <p:xfrm>
          <a:off x="223781" y="2796102"/>
          <a:ext cx="5634643" cy="218851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3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2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191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241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Proposed Plot Area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250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84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Under Development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57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LOI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484277"/>
                  </a:ext>
                </a:extLst>
              </a:tr>
              <a:tr h="316457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36.50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264192"/>
                  </a:ext>
                </a:extLst>
              </a:tr>
              <a:tr h="407241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Aggregation of Land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205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64AF2B5-80EB-4437-B177-7E83ACBC166D}"/>
              </a:ext>
            </a:extLst>
          </p:cNvPr>
          <p:cNvSpPr/>
          <p:nvPr/>
        </p:nvSpPr>
        <p:spPr>
          <a:xfrm>
            <a:off x="287477" y="5721045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promoters plan to make this as the Second integrated Township in Haryana, after Reliance Modern Economic Township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F1839-9DC9-4796-9E0B-C992E179F539}"/>
              </a:ext>
            </a:extLst>
          </p:cNvPr>
          <p:cNvSpPr txBox="1"/>
          <p:nvPr/>
        </p:nvSpPr>
        <p:spPr>
          <a:xfrm>
            <a:off x="232584" y="1541518"/>
            <a:ext cx="11617045" cy="923330"/>
          </a:xfrm>
          <a:prstGeom prst="rect">
            <a:avLst/>
          </a:prstGeom>
          <a:solidFill>
            <a:srgbClr val="B7BFC3"/>
          </a:solidFill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 proposed Township will have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total area 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of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250 Acres </a:t>
            </a:r>
            <a:r>
              <a:rPr lang="en-US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with the state of th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art facilities and will be a mix of Industrial, Warehousing, Residential with commercial facilities.</a:t>
            </a:r>
          </a:p>
          <a:p>
            <a:r>
              <a:rPr lang="en-US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 entire 250 Acres is being proposed as one entire parcel of Land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comprising with the above facilities.</a:t>
            </a:r>
            <a:endParaRPr lang="en-US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Our Proposal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E007C-F24C-4098-AD01-E3E38251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32</a:t>
            </a:fld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05515-2060-4523-97ED-7B72FD1D50D1}"/>
              </a:ext>
            </a:extLst>
          </p:cNvPr>
          <p:cNvSpPr/>
          <p:nvPr/>
        </p:nvSpPr>
        <p:spPr>
          <a:xfrm>
            <a:off x="342849" y="1229758"/>
            <a:ext cx="4870174" cy="4226825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 are seeking the following: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Partner having executed Integrated Township for Brand Alliance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Equity Partner for further development of the Township.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Equity Partner for developing state of the art Warehousing  Facility.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Tie up with Banks for promoting SME Units being set up in the Township.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C710EA-6D97-467F-A5D1-887F0A7E9D16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05EA2797-D684-4E3D-8B0C-F36D20BA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09" y="920702"/>
            <a:ext cx="5517742" cy="232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2BD438B0-6478-4F6A-966C-54615340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09" y="3386089"/>
            <a:ext cx="5517742" cy="26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Newspaper Advertisement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4" name="Content Placeholder 3" descr="WhatsApp Image 2022-02-03 at 8.17.45 AM.jpeg"/>
          <p:cNvPicPr>
            <a:picLocks noGrp="1" noChangeAspect="1"/>
          </p:cNvPicPr>
          <p:nvPr>
            <p:ph idx="1"/>
          </p:nvPr>
        </p:nvPicPr>
        <p:blipFill>
          <a:blip r:embed="rId2"/>
          <a:srcRect l="18145" t="10280" b="16122"/>
          <a:stretch>
            <a:fillRect/>
          </a:stretch>
        </p:blipFill>
        <p:spPr>
          <a:xfrm>
            <a:off x="69668" y="888461"/>
            <a:ext cx="5878287" cy="498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WhatsApp Image 2022-02-03 at 8.17.45 AM (1).jpeg"/>
          <p:cNvPicPr>
            <a:picLocks noChangeAspect="1"/>
          </p:cNvPicPr>
          <p:nvPr/>
        </p:nvPicPr>
        <p:blipFill>
          <a:blip r:embed="rId3"/>
          <a:srcRect l="5990" r="4427" b="39824"/>
          <a:stretch>
            <a:fillRect/>
          </a:stretch>
        </p:blipFill>
        <p:spPr>
          <a:xfrm>
            <a:off x="6401935" y="888461"/>
            <a:ext cx="5365995" cy="227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WhatsApp Image 2022-02-03 at 8.17.46 AM.jpeg"/>
          <p:cNvPicPr>
            <a:picLocks noChangeAspect="1"/>
          </p:cNvPicPr>
          <p:nvPr/>
        </p:nvPicPr>
        <p:blipFill>
          <a:blip r:embed="rId4"/>
          <a:srcRect l="26883" t="8502" b="11137"/>
          <a:stretch>
            <a:fillRect/>
          </a:stretch>
        </p:blipFill>
        <p:spPr>
          <a:xfrm>
            <a:off x="6244047" y="3268809"/>
            <a:ext cx="5643154" cy="3036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343C0-D3F6-4FDA-980B-723DE161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33</a:t>
            </a:fld>
            <a:endParaRPr lang="en-IN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753F1B-22CE-46DB-97B0-7310DD2769E7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1981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Actual Photos (1/2)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1027" name="Picture 3" descr="C:\Users\LENOVO\Desktop\Syscom\Pictures\WhatsApp Image 2022-03-03 at 12.38.49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209" y="867106"/>
            <a:ext cx="5540991" cy="275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LENOVO\Desktop\Syscom\Pictures\WhatsApp Image 2022-03-03 at 12.38.49 PM 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951" y="851338"/>
            <a:ext cx="5923685" cy="282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LENOVO\Desktop\Syscom\Pictures\WhatsApp Image 2022-03-03 at 12.38.49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6793" y="3759422"/>
            <a:ext cx="6026131" cy="2372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A17EF-742B-4EF4-A611-C565BC7F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34</a:t>
            </a:fld>
            <a:endParaRPr lang="en-IN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9725A8-7133-4038-8972-0326D716B903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 Black" pitchFamily="34" charset="0"/>
              </a:rPr>
              <a:t>Actual Photos (2/2)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2051" name="Picture 3" descr="C:\Users\LENOVO\Desktop\Syscom\Pictures\WhatsApp Image 2022-03-03 at 12.38.5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391" y="873458"/>
            <a:ext cx="5308979" cy="255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LENOVO\Desktop\Syscom\Pictures\WhatsApp Image 2022-03-03 at 12.38.50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17" y="832513"/>
            <a:ext cx="5718411" cy="259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LENOVO\Desktop\Syscom\Pictures\WhatsApp Image 2022-03-03 at 12.38.49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7796" y="3575713"/>
            <a:ext cx="6573750" cy="264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32038-B7D5-4613-B315-46AF9BA3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35</a:t>
            </a:fld>
            <a:endParaRPr lang="en-IN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8E8B28-3A13-44ED-8905-7755962052E2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A36E2-E784-4588-9355-FEF2A1CC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Contact Us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719" y="1841862"/>
            <a:ext cx="5696765" cy="25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6252" y="882558"/>
            <a:ext cx="4380412" cy="1750423"/>
          </a:xfrm>
          <a:prstGeom prst="rect">
            <a:avLst/>
          </a:prstGeom>
          <a:solidFill>
            <a:srgbClr val="90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Mr. Ranjit Khattar</a:t>
            </a:r>
          </a:p>
          <a:p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Managing Partner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Email: ranjit@xpressfunding.in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Mob. No: +91-98100 29349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252" y="4544549"/>
            <a:ext cx="4380412" cy="1750423"/>
          </a:xfrm>
          <a:prstGeom prst="rect">
            <a:avLst/>
          </a:prstGeom>
          <a:solidFill>
            <a:srgbClr val="90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Mr.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Akash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Khattar</a:t>
            </a:r>
          </a:p>
          <a:p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Associate Vice President 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Email: akash@xpressfunding.in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Mob. No: +91-96544 17444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3097" y="966651"/>
            <a:ext cx="5408023" cy="953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66EAC-4576-4740-8DF4-C9581B23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36</a:t>
            </a:fld>
            <a:endParaRPr lang="en-I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3908EFA-B896-4761-96E7-75597366724A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76D60-6DBA-4EE6-A882-C99E7DDC44D0}"/>
              </a:ext>
            </a:extLst>
          </p:cNvPr>
          <p:cNvSpPr/>
          <p:nvPr/>
        </p:nvSpPr>
        <p:spPr>
          <a:xfrm>
            <a:off x="176252" y="2734489"/>
            <a:ext cx="4380412" cy="1750423"/>
          </a:xfrm>
          <a:prstGeom prst="rect">
            <a:avLst/>
          </a:prstGeom>
          <a:solidFill>
            <a:srgbClr val="90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Mr. Vipin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Makhija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Head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Email: vipin@sgit.co. in</a:t>
            </a: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Mob. No: +91-9582206501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4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 Black" pitchFamily="34" charset="0"/>
              </a:rPr>
              <a:t>Group Structure 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1231132"/>
              </p:ext>
            </p:extLst>
          </p:nvPr>
        </p:nvGraphicFramePr>
        <p:xfrm>
          <a:off x="418011" y="0"/>
          <a:ext cx="11528824" cy="6152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1716" y="5242706"/>
            <a:ext cx="1319347" cy="337674"/>
          </a:xfrm>
          <a:prstGeom prst="rect">
            <a:avLst/>
          </a:prstGeom>
          <a:noFill/>
        </p:spPr>
      </p:pic>
      <p:pic>
        <p:nvPicPr>
          <p:cNvPr id="2050" name="Picture 2" descr="http://www.syscomindia.com/img/images/log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14709" y="5185953"/>
            <a:ext cx="1507308" cy="39442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66206" y="5812972"/>
            <a:ext cx="10855234" cy="404949"/>
          </a:xfrm>
          <a:prstGeom prst="rect">
            <a:avLst/>
          </a:prstGeom>
          <a:solidFill>
            <a:srgbClr val="188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The consolidated turnover of the Group as on date is approx. Rs. 150 Cr.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86860-0397-445F-8981-644CB15B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7EB3EA5-56B8-47DE-88FA-0261E2365EAB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 Black" pitchFamily="34" charset="0"/>
              </a:rPr>
              <a:t>Directors Profile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3868" y="2290804"/>
            <a:ext cx="2991394" cy="457200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Mr. </a:t>
            </a:r>
            <a:r>
              <a:rPr lang="en-GB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Rahul</a:t>
            </a: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Agarwal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29600" y="2891698"/>
            <a:ext cx="3683726" cy="2694093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Mr. Amit  Jain is a dynamic professional, having more than 15 years experience working in the Indian Real Estate sector.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He has developed various Green Field projects like Warehousing, Residential township &amp; Industrial plots.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He has exceptional knowledge in execution of complex projects, with in depth knowledge of governmental rules &amp; regulations.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He is involved in the day to day operations of the company.</a:t>
            </a:r>
          </a:p>
          <a:p>
            <a:pPr>
              <a:buFont typeface="Arial" pitchFamily="34" charset="0"/>
              <a:buChar char="•"/>
            </a:pPr>
            <a:endParaRPr lang="en-GB" sz="14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sz="14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41519" y="2290804"/>
            <a:ext cx="2991394" cy="457200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Mr. Vijay </a:t>
            </a:r>
            <a:r>
              <a:rPr lang="en-GB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Agarwal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712325" y="2290804"/>
            <a:ext cx="2991394" cy="457200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Mr. </a:t>
            </a:r>
            <a:r>
              <a:rPr lang="en-GB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Amit</a:t>
            </a: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Jain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2903859"/>
            <a:ext cx="3694386" cy="2684139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Mr. Vijay Aggarwal is a qualified Engineer by profession.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He has been actively involved in Real Estate Sector in Haryana, Delhi NCR &amp; Rajasthan.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He has delivered projects with more than 1 million sq yards area, ranging from Residential, Commercial and Industrial Township. 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He liaisons with Government Departments, and has been instrumental in getting various approvals for this project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109" y="2900855"/>
            <a:ext cx="3732974" cy="2686598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Mr. Rahul Agarwal aged 33 years, has more than 5 years of experience in the Real Estate sector.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After spending 5 years working at Ernst &amp; Young, he began his first solo endeavour of teaching students worldwide, with the help of Indian teachers.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Awarded as Entrepreneur of the year Manufacturing Business-FMCG by Entrepreneur India,2018.</a:t>
            </a:r>
          </a:p>
          <a:p>
            <a:pPr algn="just">
              <a:buFont typeface="Arial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Awarded Young Entrepreneur by Small Business Awards 2018.</a:t>
            </a:r>
          </a:p>
        </p:txBody>
      </p:sp>
      <p:pic>
        <p:nvPicPr>
          <p:cNvPr id="11" name="Picture 2" descr="https://files.organicharvest.in/site-images/original/rahul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797" y="887103"/>
            <a:ext cx="2279176" cy="1296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34343" b="27273"/>
          <a:stretch>
            <a:fillRect/>
          </a:stretch>
        </p:blipFill>
        <p:spPr bwMode="auto">
          <a:xfrm>
            <a:off x="4817660" y="887104"/>
            <a:ext cx="2183642" cy="1296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t="27936" r="5157" b="15581"/>
          <a:stretch>
            <a:fillRect/>
          </a:stretch>
        </p:blipFill>
        <p:spPr bwMode="auto">
          <a:xfrm>
            <a:off x="9062113" y="859808"/>
            <a:ext cx="2074460" cy="1323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55004-AF72-4C6B-9626-4CF13F16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9CF242-00B5-4647-8DBE-7F9670CED79F}"/>
              </a:ext>
            </a:extLst>
          </p:cNvPr>
          <p:cNvSpPr/>
          <p:nvPr/>
        </p:nvSpPr>
        <p:spPr>
          <a:xfrm>
            <a:off x="666206" y="5812972"/>
            <a:ext cx="10855234" cy="404949"/>
          </a:xfrm>
          <a:prstGeom prst="rect">
            <a:avLst/>
          </a:prstGeom>
          <a:solidFill>
            <a:srgbClr val="188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The Directors have vast experience in varied sectors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BCD523B-5878-4FDD-83AA-BE79C9467AB4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85B3-D866-4625-9487-3EABF02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Organic Harvest</a:t>
            </a:r>
            <a:endParaRPr lang="en-IN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AB890-ECF1-4957-8FB7-76BD764F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17B566-234B-4A73-A621-027E2AB69E9C}"/>
              </a:ext>
            </a:extLst>
          </p:cNvPr>
          <p:cNvSpPr/>
          <p:nvPr/>
        </p:nvSpPr>
        <p:spPr>
          <a:xfrm>
            <a:off x="4289565" y="844993"/>
            <a:ext cx="2991394" cy="419265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Organic Harvest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B1749B-B636-41CF-B66C-1985B3AEB1F9}"/>
              </a:ext>
            </a:extLst>
          </p:cNvPr>
          <p:cNvSpPr/>
          <p:nvPr/>
        </p:nvSpPr>
        <p:spPr>
          <a:xfrm>
            <a:off x="78757" y="1346212"/>
            <a:ext cx="11718992" cy="2098878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in 2013 by Mr. Rahul Agarwal, Organic Harvest is a company with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Ecocert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certification.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Harvest is an all-organic brand with an extensive Skincare,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Haircare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Bodycare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and Essential oils.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brand’s philosophy is rooted in crafting products that are organic, safe and offer long-term benefits. They are made from plants that are cultivated without the involvement of hazardous chemical fertilizers, herbicides or pesticides.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products have no traces of harsh chemicals, parabens, phthalates, mineral oils, PABA, petrolatum, paraffin or any animal ingredients. This is what makes our range incredibly gentle, safe and potent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din-2014"/>
              </a:rPr>
              <a:t>.</a:t>
            </a:r>
            <a:endParaRPr lang="en-GB" sz="1400" dirty="0">
              <a:solidFill>
                <a:schemeClr val="dk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074" name="Picture 2" descr="logo">
            <a:extLst>
              <a:ext uri="{FF2B5EF4-FFF2-40B4-BE49-F238E27FC236}">
                <a16:creationId xmlns:a16="http://schemas.microsoft.com/office/drawing/2014/main" id="{407045F0-62BD-4DD6-9D6A-A2494C4F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84" y="151336"/>
            <a:ext cx="1262270" cy="38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2FC7030-C9DD-4F8E-9B85-9A7843B01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1" y="4264529"/>
            <a:ext cx="1172967" cy="7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498EDD9-4E6C-4E9D-9982-E973D6AF5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14" y="4161821"/>
            <a:ext cx="1507765" cy="94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2049DC0-808B-4F23-B112-4486BE3D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41" y="4215599"/>
            <a:ext cx="1507765" cy="94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C0EB6A7-CAD4-4DBB-94A0-0724B759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68" y="4251588"/>
            <a:ext cx="1507765" cy="94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28139455-F994-4763-990A-085426A5DAD7}"/>
              </a:ext>
            </a:extLst>
          </p:cNvPr>
          <p:cNvSpPr/>
          <p:nvPr/>
        </p:nvSpPr>
        <p:spPr>
          <a:xfrm>
            <a:off x="1403862" y="3630332"/>
            <a:ext cx="2991394" cy="419265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Certifications</a:t>
            </a: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B3E54A69-4361-4F1E-91D5-0D2254FF5CC9}"/>
              </a:ext>
            </a:extLst>
          </p:cNvPr>
          <p:cNvSpPr/>
          <p:nvPr/>
        </p:nvSpPr>
        <p:spPr>
          <a:xfrm>
            <a:off x="8194955" y="3608317"/>
            <a:ext cx="2991394" cy="419265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Awards Won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B21186-5CBA-4B67-B55F-DC230914BCB2}"/>
              </a:ext>
            </a:extLst>
          </p:cNvPr>
          <p:cNvSpPr/>
          <p:nvPr/>
        </p:nvSpPr>
        <p:spPr>
          <a:xfrm>
            <a:off x="180703" y="5812972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Organic Harvest is an Organic beauty and Personal care category brand.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086B9AB1-ED37-418A-BC24-4C155A0A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41" y="4217228"/>
            <a:ext cx="1240960" cy="12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033667CF-9652-4B86-BB83-9D534723003D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id="{4F4A3521-8C88-4682-A017-514F5115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21" y="4074070"/>
            <a:ext cx="1346529" cy="13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585E58DD-1A51-4BF0-95FC-B0D1154B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59" y="4091701"/>
            <a:ext cx="1419329" cy="14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5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4BB5-C9B0-4460-94B6-0CFEFFF6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Product Portfolio- Organic Harvest</a:t>
            </a:r>
            <a:endParaRPr lang="en-IN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528A5-8F9A-4D44-83EF-DAE10CC4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A2FC2FA1-A89B-4EF3-B503-2F8C07AF2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597284"/>
              </p:ext>
            </p:extLst>
          </p:nvPr>
        </p:nvGraphicFramePr>
        <p:xfrm>
          <a:off x="327991" y="983849"/>
          <a:ext cx="5237922" cy="431600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237922">
                  <a:extLst>
                    <a:ext uri="{9D8B030D-6E8A-4147-A177-3AD203B41FA5}">
                      <a16:colId xmlns:a16="http://schemas.microsoft.com/office/drawing/2014/main" val="3409202235"/>
                    </a:ext>
                  </a:extLst>
                </a:gridCol>
              </a:tblGrid>
              <a:tr h="4737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Product Range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0D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397077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1. Hair Care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09977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2. Face Care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38203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3. Body Care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058336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4.Hygiene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097455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5. Ayurvedic Products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303978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6. Oils 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845756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7. Anti Ageing Products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854727"/>
                  </a:ext>
                </a:extLst>
              </a:tr>
              <a:tr h="48028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8. Makeup Removal </a:t>
                      </a:r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23499"/>
                  </a:ext>
                </a:extLst>
              </a:tr>
            </a:tbl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7434BE-C2BD-4B2D-9B88-BE533C312E78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08CE7A-901C-455A-9486-E9348AD802A7}"/>
              </a:ext>
            </a:extLst>
          </p:cNvPr>
          <p:cNvSpPr/>
          <p:nvPr/>
        </p:nvSpPr>
        <p:spPr>
          <a:xfrm>
            <a:off x="285299" y="5803032"/>
            <a:ext cx="11617045" cy="404949"/>
          </a:xfrm>
          <a:prstGeom prst="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Wide range of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organic products that are safe and offer long-term benefits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2BB3E-4994-4593-BAD1-20E4BE03E7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5159" y="1069152"/>
            <a:ext cx="1735026" cy="144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07F96-BCFE-43E9-B9AE-11DD848B73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075" y="2816193"/>
            <a:ext cx="1459108" cy="109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441B9D-36DF-479E-B11D-5EB58BC4C9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397" y="4212008"/>
            <a:ext cx="1601788" cy="142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3EB24-AB81-4D38-B79E-DCBBFEF3D2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9431" y="1176984"/>
            <a:ext cx="1748926" cy="142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AD40C-A2E0-475D-9601-DBE13B4C71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9431" y="2599314"/>
            <a:ext cx="2168823" cy="142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A8D5BD-A78A-45B6-8DBF-FDE437542BC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32626" y="4212008"/>
            <a:ext cx="1462432" cy="144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0DF398-EAE0-40AC-82DA-F83FF8C7F2E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27233" y="983849"/>
            <a:ext cx="2330450" cy="163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0085479-9836-4843-AED2-D23FE271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74" y="4114897"/>
            <a:ext cx="1688135" cy="168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EE21136-B038-4917-9510-2585210B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541" y="2523873"/>
            <a:ext cx="1688135" cy="168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95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AA65-47C5-48FD-A1CA-4A97B38D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Transaction with Good </a:t>
            </a:r>
            <a:r>
              <a:rPr lang="en-US" sz="2800" dirty="0" err="1">
                <a:latin typeface="Arial Black" panose="020B0A04020102020204" pitchFamily="34" charset="0"/>
              </a:rPr>
              <a:t>Glamm</a:t>
            </a:r>
            <a:endParaRPr lang="en-IN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0384D-EE0F-46D7-9EC5-616BB54A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7E18-4A3D-4063-AB9F-4C71B98370A8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A63566-4A3F-4847-ADE3-FBDD2BF8739D}"/>
              </a:ext>
            </a:extLst>
          </p:cNvPr>
          <p:cNvSpPr/>
          <p:nvPr/>
        </p:nvSpPr>
        <p:spPr>
          <a:xfrm>
            <a:off x="211278" y="1565320"/>
            <a:ext cx="5884722" cy="2366017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Good </a:t>
            </a:r>
            <a:r>
              <a:rPr lang="en-I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Glamm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 is South Asia’s Largest Content-to-Commerce Group which invests in innovative, fast-growing beauty &amp; personal care brands.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Good </a:t>
            </a:r>
            <a:r>
              <a:rPr lang="en-I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Glamm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 is focused on to build the </a:t>
            </a:r>
            <a:r>
              <a:rPr lang="en-I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Digital FMCG Conglomerate of the </a:t>
            </a:r>
            <a:r>
              <a:rPr lang="en-I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Future.Backed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Leading Global investors </a:t>
            </a:r>
            <a:r>
              <a:rPr lang="en-I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like:Accel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Ascent, Amazon, Warburg Pincus, 	</a:t>
            </a:r>
            <a:r>
              <a:rPr lang="en-I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Prosus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Trifecta Capital, Wipro, Shraddha Kapoor, </a:t>
            </a:r>
            <a:r>
              <a:rPr lang="en-IN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Mankekar</a:t>
            </a:r>
            <a:r>
              <a:rPr lang="en-I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office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F5624A0-AB33-44AB-8698-98C4628CEF4C}"/>
              </a:ext>
            </a:extLst>
          </p:cNvPr>
          <p:cNvSpPr/>
          <p:nvPr/>
        </p:nvSpPr>
        <p:spPr>
          <a:xfrm>
            <a:off x="180703" y="880618"/>
            <a:ext cx="2991394" cy="419265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Good </a:t>
            </a:r>
            <a:r>
              <a:rPr lang="en-GB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Glamm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The Good Glamm Group Logo">
            <a:extLst>
              <a:ext uri="{FF2B5EF4-FFF2-40B4-BE49-F238E27FC236}">
                <a16:creationId xmlns:a16="http://schemas.microsoft.com/office/drawing/2014/main" id="{99C8FC2F-7E52-40AC-9E66-C5E15157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99" y="796432"/>
            <a:ext cx="669320" cy="6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yGlamm - Home | Facebook">
            <a:extLst>
              <a:ext uri="{FF2B5EF4-FFF2-40B4-BE49-F238E27FC236}">
                <a16:creationId xmlns:a16="http://schemas.microsoft.com/office/drawing/2014/main" id="{9F1CC07C-7948-4323-A1A1-19C829FE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98" y="796432"/>
            <a:ext cx="885054" cy="6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6B3587B8-063D-4514-9051-CB5A824F3681}"/>
              </a:ext>
            </a:extLst>
          </p:cNvPr>
          <p:cNvSpPr/>
          <p:nvPr/>
        </p:nvSpPr>
        <p:spPr>
          <a:xfrm>
            <a:off x="8055807" y="880618"/>
            <a:ext cx="2991394" cy="419265"/>
          </a:xfrm>
          <a:prstGeom prst="roundRect">
            <a:avLst/>
          </a:prstGeom>
          <a:solidFill>
            <a:srgbClr val="359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Deal Structure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CC8C24-080B-43EC-844E-DA83FDECE5C2}"/>
              </a:ext>
            </a:extLst>
          </p:cNvPr>
          <p:cNvSpPr/>
          <p:nvPr/>
        </p:nvSpPr>
        <p:spPr>
          <a:xfrm>
            <a:off x="6237704" y="1498907"/>
            <a:ext cx="5884722" cy="4166397"/>
          </a:xfrm>
          <a:prstGeom prst="rect">
            <a:avLst/>
          </a:prstGeom>
          <a:solidFill>
            <a:srgbClr val="B7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 The Good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Glamm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 Group has acquired a majority stake in Organic Harvest, an organic beauty and personal care brand, in an all-cash deal.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The deal pegs Organic Harvest’s enterprise valuation at Rs 275-280 crore.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The D2C (Direct to consumer)  firm invested Rs 75 crore as primary capital in the organic beauty and personal care brand.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This was Good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Glamm’s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 seventh acquisition in the last 12 months  and marks the foray of Good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Glamm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 Group in the organic BPC (Beauty Personal Care) Category.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Organic Harvest has predominantly been an offline first brand.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Now, as part of the Good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Glamm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itchFamily="34" charset="0"/>
              </a:rPr>
              <a:t> Group, Organic Harvest will be able to leverage the group's large digital audience." Organic Harvest has over 700 employees and all of them have been absorbed in the company.</a:t>
            </a:r>
            <a:endParaRPr lang="en-GB" sz="1400" dirty="0">
              <a:solidFill>
                <a:schemeClr val="dk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E462D5-7184-4F0E-B620-AC305D8C2FFF}"/>
              </a:ext>
            </a:extLst>
          </p:cNvPr>
          <p:cNvSpPr txBox="1">
            <a:spLocks/>
          </p:cNvSpPr>
          <p:nvPr/>
        </p:nvSpPr>
        <p:spPr>
          <a:xfrm>
            <a:off x="5358327" y="6442895"/>
            <a:ext cx="1470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i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Private &amp; Confidential</a:t>
            </a:r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C9B317-3E03-4C50-918B-91A32399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0885"/>
          <a:stretch>
            <a:fillRect/>
          </a:stretch>
        </p:blipFill>
        <p:spPr>
          <a:xfrm>
            <a:off x="1" y="3944203"/>
            <a:ext cx="6100548" cy="2279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9B317-3E03-4C50-918B-91A3239991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1224" t="38438"/>
          <a:stretch>
            <a:fillRect/>
          </a:stretch>
        </p:blipFill>
        <p:spPr>
          <a:xfrm>
            <a:off x="4162569" y="5486400"/>
            <a:ext cx="1897038" cy="8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7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DE5AC-5746-420D-A43A-13E27B2CD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9319" y="3764975"/>
            <a:ext cx="5054196" cy="2192683"/>
          </a:xfrm>
        </p:spPr>
        <p:txBody>
          <a:bodyPr>
            <a:normAutofit/>
          </a:bodyPr>
          <a:lstStyle/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CC7B67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CC7B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C7B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6AB7F18-2EE9-4E13-BF5E-0C523ECB15B7}"/>
              </a:ext>
            </a:extLst>
          </p:cNvPr>
          <p:cNvSpPr txBox="1">
            <a:spLocks/>
          </p:cNvSpPr>
          <p:nvPr/>
        </p:nvSpPr>
        <p:spPr>
          <a:xfrm>
            <a:off x="6143900" y="582827"/>
            <a:ext cx="5360776" cy="2967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Light"/>
                <a:ea typeface="+mj-ea"/>
                <a:cs typeface="+mj-cs"/>
              </a:rPr>
              <a:t>Maruti Suzuki Proposed Manufacturing Plant</a:t>
            </a:r>
            <a:endParaRPr kumimoji="0" lang="en-I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Light"/>
              <a:ea typeface="+mj-ea"/>
              <a:cs typeface="+mj-cs"/>
            </a:endParaRPr>
          </a:p>
        </p:txBody>
      </p:sp>
      <p:pic>
        <p:nvPicPr>
          <p:cNvPr id="7178" name="Picture 10" descr="Maruti Suzuki Logo Png - Transparent Maruti Suzuki Logo Hd, Png Download ,  Transparent Png Image - PNGitem">
            <a:extLst>
              <a:ext uri="{FF2B5EF4-FFF2-40B4-BE49-F238E27FC236}">
                <a16:creationId xmlns:a16="http://schemas.microsoft.com/office/drawing/2014/main" id="{EC71AAC1-CF02-4B66-8A88-0D652CE1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691"/>
            <a:ext cx="5400675" cy="847725"/>
          </a:xfrm>
          <a:prstGeom prst="rect">
            <a:avLst/>
          </a:prstGeom>
          <a:solidFill>
            <a:srgbClr val="F5DC1F"/>
          </a:solidFill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9A4D4695-32F0-4D40-A389-A7276D2E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4" y="2909015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Maruti Suzuki Introduces New Logo | Motoroids">
            <a:extLst>
              <a:ext uri="{FF2B5EF4-FFF2-40B4-BE49-F238E27FC236}">
                <a16:creationId xmlns:a16="http://schemas.microsoft.com/office/drawing/2014/main" id="{405D3053-8D58-4EF2-8E4E-290DFEDF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3422" y="3764974"/>
            <a:ext cx="3345270" cy="1881715"/>
          </a:xfrm>
          <a:prstGeom prst="rect">
            <a:avLst/>
          </a:prstGeom>
          <a:solidFill>
            <a:srgbClr val="F5DC1F"/>
          </a:solidFill>
        </p:spPr>
      </p:pic>
    </p:spTree>
    <p:extLst>
      <p:ext uri="{BB962C8B-B14F-4D97-AF65-F5344CB8AC3E}">
        <p14:creationId xmlns:p14="http://schemas.microsoft.com/office/powerpoint/2010/main" val="1649093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setVTI">
  <a:themeElements>
    <a:clrScheme name="Office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2895</TotalTime>
  <Words>3317</Words>
  <Application>Microsoft Office PowerPoint</Application>
  <PresentationFormat>Widescreen</PresentationFormat>
  <Paragraphs>756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Calibri</vt:lpstr>
      <vt:lpstr>Dante (Headings)2</vt:lpstr>
      <vt:lpstr>din-2014</vt:lpstr>
      <vt:lpstr>Helvetica Neue Medium</vt:lpstr>
      <vt:lpstr>Univers</vt:lpstr>
      <vt:lpstr>Univers Light</vt:lpstr>
      <vt:lpstr>Wingdings 2</vt:lpstr>
      <vt:lpstr>Office Theme</vt:lpstr>
      <vt:lpstr>OffsetVTI</vt:lpstr>
      <vt:lpstr>Sonipat Global Industrial Township </vt:lpstr>
      <vt:lpstr>Table of Content</vt:lpstr>
      <vt:lpstr>Group Overview</vt:lpstr>
      <vt:lpstr>Group Structure </vt:lpstr>
      <vt:lpstr>Directors Profile</vt:lpstr>
      <vt:lpstr>Organic Harvest</vt:lpstr>
      <vt:lpstr>Product Portfolio- Organic Harvest</vt:lpstr>
      <vt:lpstr>Transaction with Good Glamm</vt:lpstr>
      <vt:lpstr>PowerPoint Presentation</vt:lpstr>
      <vt:lpstr>Maruti Suzuki Plant in Sonipat</vt:lpstr>
      <vt:lpstr>Maruti Suzuki Expansion Plan</vt:lpstr>
      <vt:lpstr>Our Advantage</vt:lpstr>
      <vt:lpstr>Project Overview</vt:lpstr>
      <vt:lpstr>About the Project</vt:lpstr>
      <vt:lpstr>Company Structure</vt:lpstr>
      <vt:lpstr>Cost of Project &amp; Means of Finance</vt:lpstr>
      <vt:lpstr>Key Features</vt:lpstr>
      <vt:lpstr>Potential Clientele</vt:lpstr>
      <vt:lpstr>Potential Clients for Relocation/ Expansion</vt:lpstr>
      <vt:lpstr>Project Highlights</vt:lpstr>
      <vt:lpstr>Infrastructure Strength</vt:lpstr>
      <vt:lpstr>Amenities offered</vt:lpstr>
      <vt:lpstr>Strategic Location</vt:lpstr>
      <vt:lpstr>Strong Connectivity </vt:lpstr>
      <vt:lpstr>Plot Layout – Phase I</vt:lpstr>
      <vt:lpstr>PowerPoint Presentation</vt:lpstr>
      <vt:lpstr>Land Details </vt:lpstr>
      <vt:lpstr>Plot Details – Phase I</vt:lpstr>
      <vt:lpstr>Plot Details – Phase II</vt:lpstr>
      <vt:lpstr>Comparison</vt:lpstr>
      <vt:lpstr>Expansion Plan</vt:lpstr>
      <vt:lpstr>Our Proposal</vt:lpstr>
      <vt:lpstr>Newspaper Advertisement</vt:lpstr>
      <vt:lpstr>Actual Photos (1/2)</vt:lpstr>
      <vt:lpstr>Actual Photos (2/2)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Akash Khattar</dc:creator>
  <cp:lastModifiedBy>ankushpant@outlook.com</cp:lastModifiedBy>
  <cp:revision>401</cp:revision>
  <dcterms:created xsi:type="dcterms:W3CDTF">2022-02-02T05:40:22Z</dcterms:created>
  <dcterms:modified xsi:type="dcterms:W3CDTF">2022-03-15T07:34:37Z</dcterms:modified>
</cp:coreProperties>
</file>